
<file path=[Content_Types].xml><?xml version="1.0" encoding="utf-8"?>
<Types xmlns="http://schemas.openxmlformats.org/package/2006/content-types">
  <Default Extension="png" ContentType="image/png"/>
  <Default Extension="svg" ContentType="image/svg+xml"/>
  <Default Extension="jpeg" ContentType="image/jpeg"/>
  <Default Extension="MOV" ContentType="video/quicktime"/>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342" r:id="rId2"/>
    <p:sldId id="404" r:id="rId3"/>
    <p:sldId id="431" r:id="rId4"/>
    <p:sldId id="433" r:id="rId5"/>
    <p:sldId id="453" r:id="rId6"/>
    <p:sldId id="455" r:id="rId7"/>
    <p:sldId id="434" r:id="rId8"/>
    <p:sldId id="435" r:id="rId9"/>
    <p:sldId id="452" r:id="rId10"/>
    <p:sldId id="456" r:id="rId11"/>
    <p:sldId id="457" r:id="rId12"/>
    <p:sldId id="458" r:id="rId13"/>
    <p:sldId id="459" r:id="rId14"/>
    <p:sldId id="460" r:id="rId15"/>
    <p:sldId id="461" r:id="rId16"/>
    <p:sldId id="462" r:id="rId17"/>
    <p:sldId id="465" r:id="rId18"/>
    <p:sldId id="464" r:id="rId19"/>
    <p:sldId id="436" r:id="rId20"/>
    <p:sldId id="437" r:id="rId21"/>
    <p:sldId id="448" r:id="rId22"/>
    <p:sldId id="447" r:id="rId23"/>
    <p:sldId id="438" r:id="rId24"/>
    <p:sldId id="449" r:id="rId25"/>
    <p:sldId id="450" r:id="rId26"/>
    <p:sldId id="451" r:id="rId27"/>
    <p:sldId id="439" r:id="rId28"/>
    <p:sldId id="440" r:id="rId29"/>
    <p:sldId id="441" r:id="rId30"/>
    <p:sldId id="442" r:id="rId31"/>
    <p:sldId id="444" r:id="rId32"/>
    <p:sldId id="443" r:id="rId33"/>
    <p:sldId id="445" r:id="rId34"/>
    <p:sldId id="446" r:id="rId35"/>
    <p:sldId id="463" r:id="rId3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E5E9EF"/>
    <a:srgbClr val="BDD7EE"/>
    <a:srgbClr val="22303C"/>
    <a:srgbClr val="CCEDFF"/>
    <a:srgbClr val="DFDEDA"/>
    <a:srgbClr val="ECEBE7"/>
    <a:srgbClr val="DAD9D5"/>
    <a:srgbClr val="FFFFFF"/>
    <a:srgbClr val="2230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791" autoAdjust="0"/>
    <p:restoredTop sz="93234" autoAdjust="0"/>
  </p:normalViewPr>
  <p:slideViewPr>
    <p:cSldViewPr snapToGrid="0">
      <p:cViewPr varScale="1">
        <p:scale>
          <a:sx n="109" d="100"/>
          <a:sy n="109" d="100"/>
        </p:scale>
        <p:origin x="51" y="216"/>
      </p:cViewPr>
      <p:guideLst/>
    </p:cSldViewPr>
  </p:slideViewPr>
  <p:notesTextViewPr>
    <p:cViewPr>
      <p:scale>
        <a:sx n="3" d="2"/>
        <a:sy n="3" d="2"/>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dirty="0"/>
              <a:t>Insert Title Here</a:t>
            </a:r>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237D57E-1BC5-4DB1-AA16-6C14340D1B6D}" type="datetimeFigureOut">
              <a:rPr lang="en-US" smtClean="0"/>
              <a:t>5/12/2020</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BE07B4AC-3A0A-4365-B9D9-BE092ED8EA8B}" type="slidenum">
              <a:rPr lang="en-US" smtClean="0"/>
              <a:t>‹#›</a:t>
            </a:fld>
            <a:endParaRPr lang="en-US" dirty="0"/>
          </a:p>
        </p:txBody>
      </p:sp>
    </p:spTree>
    <p:extLst>
      <p:ext uri="{BB962C8B-B14F-4D97-AF65-F5344CB8AC3E}">
        <p14:creationId xmlns:p14="http://schemas.microsoft.com/office/powerpoint/2010/main" val="158848507"/>
      </p:ext>
    </p:extLst>
  </p:cSld>
  <p:clrMap bg1="lt1" tx1="dk1" bg2="lt2" tx2="dk2" accent1="accent1" accent2="accent2" accent3="accent3" accent4="accent4" accent5="accent5" accent6="accent6" hlink="hlink" folHlink="folHlink"/>
  <p:hf sldNum="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09-30T06:19:39.311"/>
    </inkml:context>
    <inkml:brush xml:id="br0">
      <inkml:brushProperty name="width" value="0.2" units="cm"/>
      <inkml:brushProperty name="height" value="0.2" units="cm"/>
      <inkml:brushProperty name="ignorePressure" value="1"/>
    </inkml:brush>
  </inkml:definitions>
  <inkml:trace contextRef="#ctx0" brushRef="#br0">333 1,'0'44,"-2"1,-7 42,7-76,1-2,-1 0,0-1,0 1,0-1,-2 2,3-8,1 0,-1-1,0 1,0-1,0 1,0-1,0 1,0-1,0 0,0 0,0 1,-1-1,1 0,-1 0,1 0,-1 0,1-1,-1 1,1 0,-1-1,0 1,1-1,-1 1,0-1,1 0,-1 0,0 0,0 0,1 0,0 0,0 0,0 0,0-1,0 1,0 0,0-1,0 1,0-1,0 1,0-1,0 0,0 1,1-1,-1 0,0 0,0 1,1-1,-1 0,1 0,-1 0,1 0,-1 0,1 0,-1 0,1 0,0 0,-1 0,0-5,0 1,0-1,0 0,0-3,1 7,-1-22,2-14,0 17,-1 0,-1-7,1 26,-1 0,1 0,0 0,-1 1,1-1,-1 0,1 0,-1 1,0-1,0 0,0 1,0-1,0 1,0-1,0 1,-1-1,1 1,0 0,-2-1,1 1,1 0,-1 0,0 1,1-1,-1 1,0-1,1 1,-1 0,0 0,0 0,1 0,-1 0,0 0,0 0,0 0,1 1,-1-1,0 1,1-1,-1 1,0 0,-7 3,0 0,0 1,1 0,-1 1,1 0,0 0,1 1,0 0,0 0,0 1,1 0,0 0,-2 3,4-3,-3 2,1 0,-1-1,0 1,-1-1,0-1,-5 4,-4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09-30T06:19:44.016"/>
    </inkml:context>
    <inkml:brush xml:id="br0">
      <inkml:brushProperty name="width" value="0.2" units="cm"/>
      <inkml:brushProperty name="height" value="0.2" units="cm"/>
      <inkml:brushProperty name="ignorePressure" value="1"/>
    </inkml:brush>
  </inkml:definitions>
  <inkml:trace contextRef="#ctx0" brushRef="#br0">0 1191,'4'-11,"-1"5,5-19,-2 0,1-13,1-5,-4 28,1 0,1 0,0 1,6-9,3-9,2-8,8-28,-19 51,-2-1,0 0,-1 0,-1-1,-1-5,-1-201,-1 91,1-195,0 311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dirty="0"/>
              <a:t>Insert Title Here</a:t>
            </a:r>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B807E-6ED4-458F-A0B1-BFC5227F24EC}" type="datetimeFigureOut">
              <a:rPr lang="en-US" smtClean="0"/>
              <a:t>5/12/2020</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ED24C1D-40A6-4244-BA3E-0D7487CEEA91}" type="slidenum">
              <a:rPr lang="en-US" smtClean="0"/>
              <a:t>‹#›</a:t>
            </a:fld>
            <a:endParaRPr lang="en-US" dirty="0"/>
          </a:p>
        </p:txBody>
      </p:sp>
    </p:spTree>
    <p:extLst>
      <p:ext uri="{BB962C8B-B14F-4D97-AF65-F5344CB8AC3E}">
        <p14:creationId xmlns:p14="http://schemas.microsoft.com/office/powerpoint/2010/main" val="417414816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1621614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1749282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1982465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1584919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3581224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326911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2288615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3663771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31947110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26879404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24802910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33358096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12783551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10292003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2239009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19724055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15315565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29464355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2383431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3966985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24036147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37101577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15235914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27868999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14926949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35240485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29013570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36963780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31107308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4533617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12285088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8006901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dirty="0"/>
              <a:t>Insert Title Here</a:t>
            </a:r>
          </a:p>
        </p:txBody>
      </p:sp>
    </p:spTree>
    <p:extLst>
      <p:ext uri="{BB962C8B-B14F-4D97-AF65-F5344CB8AC3E}">
        <p14:creationId xmlns:p14="http://schemas.microsoft.com/office/powerpoint/2010/main" val="1248088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http://adac.uaa.alaska.edu/"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7164916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3756216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7300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274233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41739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02928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367827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149432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82231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68953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3019524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198112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083579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37835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139589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79891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21531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86468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113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3941794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96767757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3.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microsoft.com/office/2007/relationships/hdphoto" Target="../media/hdphoto1.wdp"/><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28" Type="http://schemas.microsoft.com/office/2007/relationships/hdphoto" Target="../media/hdphoto2.wdp"/><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 Id="rId27"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3" cstate="print">
            <a:extLst>
              <a:ext uri="{BEBA8EAE-BF5A-486C-A8C5-ECC9F3942E4B}">
                <a14:imgProps xmlns:a14="http://schemas.microsoft.com/office/drawing/2010/main">
                  <a14:imgLayer r:embed="rId24">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7" cstate="print">
            <a:extLst>
              <a:ext uri="{BEBA8EAE-BF5A-486C-A8C5-ECC9F3942E4B}">
                <a14:imgProps xmlns:a14="http://schemas.microsoft.com/office/drawing/2010/main">
                  <a14:imgLayer r:embed="rId28">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1364075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4" r:id="rId4"/>
    <p:sldLayoutId id="2147483666" r:id="rId5"/>
    <p:sldLayoutId id="2147483667" r:id="rId6"/>
    <p:sldLayoutId id="2147483668" r:id="rId7"/>
    <p:sldLayoutId id="2147483663" r:id="rId8"/>
    <p:sldLayoutId id="2147483650" r:id="rId9"/>
    <p:sldLayoutId id="2147483651" r:id="rId10"/>
    <p:sldLayoutId id="2147483652" r:id="rId11"/>
    <p:sldLayoutId id="2147483653" r:id="rId12"/>
    <p:sldLayoutId id="2147483654" r:id="rId13"/>
    <p:sldLayoutId id="2147483655" r:id="rId14"/>
    <p:sldLayoutId id="2147483656" r:id="rId15"/>
    <p:sldLayoutId id="2147483665" r:id="rId16"/>
    <p:sldLayoutId id="2147483657" r:id="rId17"/>
    <p:sldLayoutId id="2147483658" r:id="rId18"/>
    <p:sldLayoutId id="2147483659" r:id="rId19"/>
    <p:sldLayoutId id="2147483662" r:id="rId20"/>
    <p:sldLayoutId id="2147483669" r:id="rId21"/>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6.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7.png"/><Relationship Id="rId2" Type="http://schemas.openxmlformats.org/officeDocument/2006/relationships/video" Target="../media/media2.MOV"/><Relationship Id="rId1" Type="http://schemas.microsoft.com/office/2007/relationships/media" Target="../media/media2.MOV"/><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8.png"/><Relationship Id="rId7" Type="http://schemas.openxmlformats.org/officeDocument/2006/relationships/image" Target="../media/image160.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customXml" Target="../ink/ink2.xml"/><Relationship Id="rId5" Type="http://schemas.openxmlformats.org/officeDocument/2006/relationships/image" Target="../media/image150.png"/><Relationship Id="rId4" Type="http://schemas.openxmlformats.org/officeDocument/2006/relationships/customXml" Target="../ink/ink1.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22.GIF"/><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emf"/><Relationship Id="rId7"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jpeg"/><Relationship Id="rId7"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32.emf"/><Relationship Id="rId5" Type="http://schemas.openxmlformats.org/officeDocument/2006/relationships/image" Target="../media/image31.jpeg"/><Relationship Id="rId10" Type="http://schemas.openxmlformats.org/officeDocument/2006/relationships/image" Target="../media/image35.jpeg"/><Relationship Id="rId4" Type="http://schemas.openxmlformats.org/officeDocument/2006/relationships/image" Target="../media/image30.jpeg"/><Relationship Id="rId9"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GIF"/></Relationships>
</file>

<file path=ppt/slides/_rels/slide13.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jpeg"/></Relationships>
</file>

<file path=ppt/slides/_rels/slide1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52.jpeg"/><Relationship Id="rId4" Type="http://schemas.openxmlformats.org/officeDocument/2006/relationships/image" Target="../media/image51.jpe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image" Target="../media/image58.jp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62.jpg"/><Relationship Id="rId5" Type="http://schemas.openxmlformats.org/officeDocument/2006/relationships/image" Target="../media/image61.jpeg"/><Relationship Id="rId4" Type="http://schemas.openxmlformats.org/officeDocument/2006/relationships/image" Target="../media/image60.jpeg"/></Relationships>
</file>

<file path=ppt/slides/_rels/slide2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64.PNG"/></Relationships>
</file>

<file path=ppt/slides/_rels/slide2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66.jpeg"/></Relationships>
</file>

<file path=ppt/slides/_rels/slide22.xml.rels><?xml version="1.0" encoding="UTF-8" standalone="yes"?>
<Relationships xmlns="http://schemas.openxmlformats.org/package/2006/relationships"><Relationship Id="rId3" Type="http://schemas.openxmlformats.org/officeDocument/2006/relationships/image" Target="../media/image67.jpeg"/><Relationship Id="rId7" Type="http://schemas.openxmlformats.org/officeDocument/2006/relationships/image" Target="../media/image71.jpe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2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2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79.GIF"/><Relationship Id="rId5" Type="http://schemas.openxmlformats.org/officeDocument/2006/relationships/image" Target="../media/image78.jpeg"/><Relationship Id="rId4" Type="http://schemas.openxmlformats.org/officeDocument/2006/relationships/image" Target="../media/image77.jpg"/></Relationships>
</file>

<file path=ppt/slides/_rels/slide2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41.GIF"/></Relationships>
</file>

<file path=ppt/slides/_rels/slide2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84.jpeg"/></Relationships>
</file>

<file path=ppt/slides/_rels/slide3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86.jpeg"/></Relationships>
</file>

<file path=ppt/slides/_rels/slide31.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3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3361" y="1887357"/>
            <a:ext cx="7620001" cy="1622605"/>
          </a:xfrm>
        </p:spPr>
        <p:txBody>
          <a:bodyPr>
            <a:normAutofit fontScale="90000"/>
          </a:bodyPr>
          <a:lstStyle/>
          <a:p>
            <a:r>
              <a:rPr lang="en-US" dirty="0"/>
              <a:t>ADAC Annual Meeting</a:t>
            </a:r>
            <a:br>
              <a:rPr lang="en-US" dirty="0"/>
            </a:br>
            <a:r>
              <a:rPr lang="en-US" sz="3600" dirty="0"/>
              <a:t>Marine Induced Polarization - Detection and Mapping of Oil Under Ice</a:t>
            </a:r>
          </a:p>
        </p:txBody>
      </p:sp>
      <p:sp>
        <p:nvSpPr>
          <p:cNvPr id="4" name="Text Placeholder 3"/>
          <p:cNvSpPr>
            <a:spLocks noGrp="1"/>
          </p:cNvSpPr>
          <p:nvPr>
            <p:ph type="body" sz="quarter" idx="10"/>
          </p:nvPr>
        </p:nvSpPr>
        <p:spPr>
          <a:xfrm>
            <a:off x="1522384" y="3964612"/>
            <a:ext cx="6633644" cy="1606716"/>
          </a:xfrm>
        </p:spPr>
        <p:txBody>
          <a:bodyPr/>
          <a:lstStyle/>
          <a:p>
            <a:r>
              <a:rPr lang="en-US" dirty="0"/>
              <a:t>Researcher Kari Walker, IntelliSense Marine LLC</a:t>
            </a:r>
          </a:p>
          <a:p>
            <a:r>
              <a:rPr lang="en-US" dirty="0"/>
              <a:t>PI Dr. Scott Socolofsky, Texas A&amp;M University</a:t>
            </a:r>
          </a:p>
        </p:txBody>
      </p:sp>
      <p:pic>
        <p:nvPicPr>
          <p:cNvPr id="10" name="Picture Placeholder 9"/>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t="4616" b="4616"/>
          <a:stretch>
            <a:fillRect/>
          </a:stretch>
        </p:blipFill>
        <p:spPr>
          <a:xfrm>
            <a:off x="8156028" y="2156816"/>
            <a:ext cx="3733800" cy="2244725"/>
          </a:xfrm>
        </p:spPr>
      </p:pic>
      <p:sp>
        <p:nvSpPr>
          <p:cNvPr id="6" name="Rectangle 5">
            <a:extLst>
              <a:ext uri="{FF2B5EF4-FFF2-40B4-BE49-F238E27FC236}">
                <a16:creationId xmlns:a16="http://schemas.microsoft.com/office/drawing/2014/main" id="{63DC830B-4148-4C3F-A600-AD9E54DC6694}"/>
              </a:ext>
            </a:extLst>
          </p:cNvPr>
          <p:cNvSpPr/>
          <p:nvPr/>
        </p:nvSpPr>
        <p:spPr>
          <a:xfrm>
            <a:off x="10121204" y="3000207"/>
            <a:ext cx="1768624" cy="234171"/>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FC3B0FFA-2FDC-48A9-BDCC-7FCAEBB3C9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2296">
            <a:off x="8169009" y="2675873"/>
            <a:ext cx="1996744" cy="500222"/>
          </a:xfrm>
          <a:prstGeom prst="rect">
            <a:avLst/>
          </a:prstGeom>
        </p:spPr>
      </p:pic>
      <p:cxnSp>
        <p:nvCxnSpPr>
          <p:cNvPr id="8" name="Straight Connector 7">
            <a:extLst>
              <a:ext uri="{FF2B5EF4-FFF2-40B4-BE49-F238E27FC236}">
                <a16:creationId xmlns:a16="http://schemas.microsoft.com/office/drawing/2014/main" id="{692D5C25-C8A7-4290-A188-8C67A1B451E5}"/>
              </a:ext>
            </a:extLst>
          </p:cNvPr>
          <p:cNvCxnSpPr>
            <a:cxnSpLocks/>
          </p:cNvCxnSpPr>
          <p:nvPr/>
        </p:nvCxnSpPr>
        <p:spPr>
          <a:xfrm flipH="1" flipV="1">
            <a:off x="9601200" y="3105912"/>
            <a:ext cx="176784" cy="323088"/>
          </a:xfrm>
          <a:prstGeom prst="line">
            <a:avLst/>
          </a:prstGeom>
          <a:ln w="28575">
            <a:solidFill>
              <a:schemeClr val="bg1"/>
            </a:solidFill>
          </a:ln>
        </p:spPr>
        <p:style>
          <a:lnRef idx="3">
            <a:schemeClr val="accent1"/>
          </a:lnRef>
          <a:fillRef idx="0">
            <a:schemeClr val="accent1"/>
          </a:fillRef>
          <a:effectRef idx="2">
            <a:schemeClr val="accent1"/>
          </a:effectRef>
          <a:fontRef idx="minor">
            <a:schemeClr val="tx1"/>
          </a:fontRef>
        </p:style>
      </p:cxnSp>
      <p:grpSp>
        <p:nvGrpSpPr>
          <p:cNvPr id="13" name="Group 12">
            <a:extLst>
              <a:ext uri="{FF2B5EF4-FFF2-40B4-BE49-F238E27FC236}">
                <a16:creationId xmlns:a16="http://schemas.microsoft.com/office/drawing/2014/main" id="{820FBAE5-7913-4BA3-A68A-264923FABF01}"/>
              </a:ext>
            </a:extLst>
          </p:cNvPr>
          <p:cNvGrpSpPr/>
          <p:nvPr/>
        </p:nvGrpSpPr>
        <p:grpSpPr>
          <a:xfrm>
            <a:off x="8156029" y="3294434"/>
            <a:ext cx="3733800" cy="1107106"/>
            <a:chOff x="8156029" y="3294434"/>
            <a:chExt cx="3733800" cy="1107106"/>
          </a:xfrm>
        </p:grpSpPr>
        <p:pic>
          <p:nvPicPr>
            <p:cNvPr id="5" name="image23.png">
              <a:extLst>
                <a:ext uri="{FF2B5EF4-FFF2-40B4-BE49-F238E27FC236}">
                  <a16:creationId xmlns:a16="http://schemas.microsoft.com/office/drawing/2014/main" id="{F959141D-A765-4D0C-AB51-3ED71E18AB5E}"/>
                </a:ext>
              </a:extLst>
            </p:cNvPr>
            <p:cNvPicPr/>
            <p:nvPr/>
          </p:nvPicPr>
          <p:blipFill rotWithShape="1">
            <a:blip r:embed="rId5"/>
            <a:srcRect t="48536"/>
            <a:stretch/>
          </p:blipFill>
          <p:spPr>
            <a:xfrm>
              <a:off x="8156029" y="3294434"/>
              <a:ext cx="3733800" cy="1107106"/>
            </a:xfrm>
            <a:prstGeom prst="rect">
              <a:avLst/>
            </a:prstGeom>
            <a:ln/>
          </p:spPr>
        </p:pic>
        <p:sp>
          <p:nvSpPr>
            <p:cNvPr id="3" name="Oval 2">
              <a:extLst>
                <a:ext uri="{FF2B5EF4-FFF2-40B4-BE49-F238E27FC236}">
                  <a16:creationId xmlns:a16="http://schemas.microsoft.com/office/drawing/2014/main" id="{E124F8B8-A74E-4FD0-BF03-E44A55EEFE83}"/>
                </a:ext>
              </a:extLst>
            </p:cNvPr>
            <p:cNvSpPr/>
            <p:nvPr/>
          </p:nvSpPr>
          <p:spPr>
            <a:xfrm>
              <a:off x="10473846" y="3781775"/>
              <a:ext cx="81419" cy="150313"/>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EADBD337-A659-42AE-AA0F-490AF6486465}"/>
                </a:ext>
              </a:extLst>
            </p:cNvPr>
            <p:cNvSpPr/>
            <p:nvPr/>
          </p:nvSpPr>
          <p:spPr>
            <a:xfrm>
              <a:off x="10621027" y="3781775"/>
              <a:ext cx="81419" cy="150313"/>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08917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8"/>
            <a:ext cx="11414974" cy="1232053"/>
          </a:xfrm>
        </p:spPr>
        <p:txBody>
          <a:bodyPr>
            <a:noAutofit/>
          </a:bodyPr>
          <a:lstStyle/>
          <a:p>
            <a:r>
              <a:rPr lang="en-US" dirty="0"/>
              <a:t>ADAC Project: Marine Induced Polarization Methods for the Detection and Mapping of Oil in an Arctic Marine Oil Spill - Including Investigation of Oil Within and Under Broken Ice Fields</a:t>
            </a:r>
          </a:p>
        </p:txBody>
      </p:sp>
      <p:sp>
        <p:nvSpPr>
          <p:cNvPr id="8" name="Text Placeholder 3"/>
          <p:cNvSpPr txBox="1">
            <a:spLocks/>
          </p:cNvSpPr>
          <p:nvPr/>
        </p:nvSpPr>
        <p:spPr>
          <a:xfrm>
            <a:off x="628484" y="1806660"/>
            <a:ext cx="11137182" cy="371349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 </a:t>
            </a:r>
            <a:r>
              <a:rPr lang="en-US" sz="2200" dirty="0"/>
              <a:t>Project Principal Investigator: Dr. Scott Socolofsky, Texas A&amp;M University</a:t>
            </a:r>
          </a:p>
          <a:p>
            <a:endParaRPr lang="en-US" sz="2200" dirty="0"/>
          </a:p>
          <a:p>
            <a:r>
              <a:rPr lang="en-US" sz="2200" dirty="0"/>
              <a:t>• Supporting Team: </a:t>
            </a:r>
          </a:p>
          <a:p>
            <a:pPr marL="514350" lvl="1" indent="-285750"/>
            <a:r>
              <a:rPr lang="en-US" sz="2200" dirty="0"/>
              <a:t>Ms. Kari Walker and Mr. Kevin Hand, IntelliSense Marine</a:t>
            </a:r>
          </a:p>
          <a:p>
            <a:pPr marL="514350" lvl="1" indent="-285750"/>
            <a:r>
              <a:rPr lang="en-US" sz="2200" dirty="0"/>
              <a:t>Mr. Art Wright, Mr. Jay Radler and Mr. Todd Stedman, Induced Polarization Associates</a:t>
            </a:r>
          </a:p>
          <a:p>
            <a:pPr marL="514350" lvl="1" indent="-285750"/>
            <a:r>
              <a:rPr lang="en-US" sz="2200" dirty="0"/>
              <a:t>Mr. Nathan Lamie, Lead Engineer/Facility Operator, Cold Regions Research and Engineering Laboratory, U.S. Army Corps of Engineers</a:t>
            </a:r>
          </a:p>
          <a:p>
            <a:pPr marL="514350" lvl="1" indent="-285750"/>
            <a:r>
              <a:rPr lang="en-US" sz="2200" dirty="0"/>
              <a:t>Dr. Jeff Wynn, USGS (Ret), (Marine IP nationally recognized expert)</a:t>
            </a:r>
          </a:p>
          <a:p>
            <a:endParaRPr lang="en-US" sz="2200" dirty="0"/>
          </a:p>
          <a:p>
            <a:r>
              <a:rPr lang="en-US" sz="2200" dirty="0"/>
              <a:t>• Project Champion: LT Matt Edes, USCG CG-MER</a:t>
            </a:r>
          </a:p>
          <a:p>
            <a:pPr marL="285750" indent="-285750">
              <a:buFont typeface="Arial" panose="020B0604020202020204" pitchFamily="34" charset="0"/>
              <a:buChar char="•"/>
            </a:pPr>
            <a:endParaRPr lang="en-US" sz="2000" dirty="0"/>
          </a:p>
        </p:txBody>
      </p:sp>
      <p:sp>
        <p:nvSpPr>
          <p:cNvPr id="9" name="Rectangle 8"/>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1629407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24.png">
            <a:extLst>
              <a:ext uri="{FF2B5EF4-FFF2-40B4-BE49-F238E27FC236}">
                <a16:creationId xmlns:a16="http://schemas.microsoft.com/office/drawing/2014/main" id="{A3DB2F10-988C-44E1-BAA7-9A24AFF28822}"/>
              </a:ext>
            </a:extLst>
          </p:cNvPr>
          <p:cNvPicPr/>
          <p:nvPr/>
        </p:nvPicPr>
        <p:blipFill rotWithShape="1">
          <a:blip r:embed="rId3"/>
          <a:srcRect l="41203" t="6453" r="1189" b="2052"/>
          <a:stretch/>
        </p:blipFill>
        <p:spPr>
          <a:xfrm>
            <a:off x="8068962" y="3614351"/>
            <a:ext cx="3912002" cy="2436901"/>
          </a:xfrm>
          <a:prstGeom prst="rect">
            <a:avLst/>
          </a:prstGeom>
          <a:ln>
            <a:noFill/>
          </a:ln>
          <a:effectLst>
            <a:outerShdw blurRad="190500" algn="tl" rotWithShape="0">
              <a:srgbClr val="000000">
                <a:alpha val="70000"/>
              </a:srgbClr>
            </a:outerShdw>
          </a:effectLst>
        </p:spPr>
      </p:pic>
      <p:sp>
        <p:nvSpPr>
          <p:cNvPr id="2" name="Title 1"/>
          <p:cNvSpPr>
            <a:spLocks noGrp="1"/>
          </p:cNvSpPr>
          <p:nvPr>
            <p:ph type="title"/>
          </p:nvPr>
        </p:nvSpPr>
        <p:spPr>
          <a:xfrm>
            <a:off x="338167" y="456959"/>
            <a:ext cx="9072168" cy="699301"/>
          </a:xfrm>
        </p:spPr>
        <p:txBody>
          <a:bodyPr>
            <a:normAutofit/>
          </a:bodyPr>
          <a:lstStyle/>
          <a:p>
            <a:pPr>
              <a:lnSpc>
                <a:spcPct val="0"/>
              </a:lnSpc>
            </a:pPr>
            <a:r>
              <a:rPr lang="en-US" altLang="en-US" dirty="0"/>
              <a:t>Marine IP: Project Description and Baseline</a:t>
            </a:r>
            <a:endParaRPr lang="en-US" dirty="0"/>
          </a:p>
        </p:txBody>
      </p:sp>
      <p:sp>
        <p:nvSpPr>
          <p:cNvPr id="8" name="Text Placeholder 3"/>
          <p:cNvSpPr txBox="1">
            <a:spLocks/>
          </p:cNvSpPr>
          <p:nvPr/>
        </p:nvSpPr>
        <p:spPr>
          <a:xfrm>
            <a:off x="350693" y="1181312"/>
            <a:ext cx="7842969"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B0F0"/>
                </a:solidFill>
              </a:rPr>
              <a:t>Project Description: </a:t>
            </a:r>
            <a:r>
              <a:rPr lang="en-US" sz="2200" dirty="0"/>
              <a:t>Federal on-scene spill responders need remote sensing</a:t>
            </a:r>
            <a:r>
              <a:rPr lang="en-US" sz="2200" b="1" dirty="0"/>
              <a:t> </a:t>
            </a:r>
            <a:r>
              <a:rPr lang="en-US" sz="2200" dirty="0"/>
              <a:t>tools to detect and map oil in the open-Arctic ocean, broken ice fields, as well as oil under and within ice.    This research effort will test and evaluate (T&amp;E) the performance of Marine Induced Polarization (Marine IP), a U.S. Geological Survey (USGS) patented technology, which locates and assesses low percentage polarizable mineral and particle distributions - such as hydrocarbons - in water, ice and in sediment.  </a:t>
            </a:r>
          </a:p>
          <a:p>
            <a:endParaRPr lang="en-US" dirty="0"/>
          </a:p>
          <a:p>
            <a:r>
              <a:rPr lang="en-US" sz="2400" b="1" dirty="0">
                <a:solidFill>
                  <a:srgbClr val="00B0F0"/>
                </a:solidFill>
              </a:rPr>
              <a:t>Baseline: </a:t>
            </a:r>
            <a:r>
              <a:rPr lang="en-US" sz="2200" dirty="0"/>
              <a:t>A gap in current Arctic spill response technology is the ability to detect and map oil that collects in ice-infested waters - on the under side of ice, or on and in seafloor sediment. </a:t>
            </a:r>
          </a:p>
        </p:txBody>
      </p:sp>
      <p:pic>
        <p:nvPicPr>
          <p:cNvPr id="6" name="image24.png">
            <a:extLst>
              <a:ext uri="{FF2B5EF4-FFF2-40B4-BE49-F238E27FC236}">
                <a16:creationId xmlns:a16="http://schemas.microsoft.com/office/drawing/2014/main" id="{9F19C424-E290-4C0E-AC32-FE64E4E6F07E}"/>
              </a:ext>
            </a:extLst>
          </p:cNvPr>
          <p:cNvPicPr/>
          <p:nvPr/>
        </p:nvPicPr>
        <p:blipFill rotWithShape="1">
          <a:blip r:embed="rId3"/>
          <a:srcRect l="1575" t="2924" r="63163" b="8725"/>
          <a:stretch/>
        </p:blipFill>
        <p:spPr>
          <a:xfrm>
            <a:off x="8396982" y="1462900"/>
            <a:ext cx="3380661" cy="2393166"/>
          </a:xfrm>
          <a:prstGeom prst="rect">
            <a:avLst/>
          </a:prstGeom>
          <a:ln>
            <a:noFill/>
          </a:ln>
          <a:effectLst>
            <a:outerShdw blurRad="190500" algn="tl" rotWithShape="0">
              <a:srgbClr val="000000">
                <a:alpha val="70000"/>
              </a:srgbClr>
            </a:outerShdw>
          </a:effectLst>
        </p:spPr>
      </p:pic>
      <p:sp>
        <p:nvSpPr>
          <p:cNvPr id="10" name="Rectangle 9">
            <a:extLst>
              <a:ext uri="{FF2B5EF4-FFF2-40B4-BE49-F238E27FC236}">
                <a16:creationId xmlns:a16="http://schemas.microsoft.com/office/drawing/2014/main" id="{8BEFD08F-F93D-40AD-84B0-D2DD57781C48}"/>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3821778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627" y="198778"/>
            <a:ext cx="9072168" cy="960582"/>
          </a:xfrm>
        </p:spPr>
        <p:txBody>
          <a:bodyPr>
            <a:normAutofit/>
          </a:bodyPr>
          <a:lstStyle/>
          <a:p>
            <a:r>
              <a:rPr lang="en-US" altLang="en-US" dirty="0"/>
              <a:t>Marine IP: Method</a:t>
            </a:r>
            <a:endParaRPr lang="en-US" dirty="0"/>
          </a:p>
        </p:txBody>
      </p:sp>
      <p:sp>
        <p:nvSpPr>
          <p:cNvPr id="8" name="Text Placeholder 3"/>
          <p:cNvSpPr txBox="1">
            <a:spLocks/>
          </p:cNvSpPr>
          <p:nvPr/>
        </p:nvSpPr>
        <p:spPr>
          <a:xfrm>
            <a:off x="380645" y="1106935"/>
            <a:ext cx="3892723"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B0F0"/>
                </a:solidFill>
              </a:rPr>
              <a:t>Oil on and within seafloor sediment:</a:t>
            </a:r>
          </a:p>
          <a:p>
            <a:pPr marL="342900" indent="-342900">
              <a:buFont typeface="Arial" panose="020B0604020202020204" pitchFamily="34" charset="0"/>
              <a:buChar char="•"/>
            </a:pPr>
            <a:r>
              <a:rPr lang="en-US" sz="2200" dirty="0"/>
              <a:t>A cable is towed behind a vessel</a:t>
            </a:r>
          </a:p>
          <a:p>
            <a:pPr marL="342900" indent="-342900">
              <a:buFont typeface="Arial" panose="020B0604020202020204" pitchFamily="34" charset="0"/>
              <a:buChar char="•"/>
            </a:pPr>
            <a:r>
              <a:rPr lang="en-US" sz="2200" dirty="0"/>
              <a:t>Transmit electrodes emit a controlled electrical current</a:t>
            </a:r>
          </a:p>
          <a:p>
            <a:pPr marL="342900" indent="-342900">
              <a:buFont typeface="Arial" panose="020B0604020202020204" pitchFamily="34" charset="0"/>
              <a:buChar char="•"/>
            </a:pPr>
            <a:r>
              <a:rPr lang="en-US" sz="2200" dirty="0"/>
              <a:t>Receiver electrodes measure changes in the return signal caused by substances encountered</a:t>
            </a:r>
          </a:p>
        </p:txBody>
      </p:sp>
      <p:grpSp>
        <p:nvGrpSpPr>
          <p:cNvPr id="24" name="Group 23">
            <a:extLst>
              <a:ext uri="{FF2B5EF4-FFF2-40B4-BE49-F238E27FC236}">
                <a16:creationId xmlns:a16="http://schemas.microsoft.com/office/drawing/2014/main" id="{902F682C-EE4D-47B8-B59C-92636BB3AD5D}"/>
              </a:ext>
            </a:extLst>
          </p:cNvPr>
          <p:cNvGrpSpPr/>
          <p:nvPr/>
        </p:nvGrpSpPr>
        <p:grpSpPr>
          <a:xfrm>
            <a:off x="4232188" y="910584"/>
            <a:ext cx="7696989" cy="3960377"/>
            <a:chOff x="4232188" y="1616640"/>
            <a:chExt cx="7696989" cy="3960377"/>
          </a:xfrm>
        </p:grpSpPr>
        <p:grpSp>
          <p:nvGrpSpPr>
            <p:cNvPr id="16" name="Group 15">
              <a:extLst>
                <a:ext uri="{FF2B5EF4-FFF2-40B4-BE49-F238E27FC236}">
                  <a16:creationId xmlns:a16="http://schemas.microsoft.com/office/drawing/2014/main" id="{FED8EA8D-209C-4569-99A0-11974F629F16}"/>
                </a:ext>
              </a:extLst>
            </p:cNvPr>
            <p:cNvGrpSpPr/>
            <p:nvPr/>
          </p:nvGrpSpPr>
          <p:grpSpPr>
            <a:xfrm>
              <a:off x="4232188" y="1616640"/>
              <a:ext cx="7696989" cy="3960377"/>
              <a:chOff x="3897454" y="1533678"/>
              <a:chExt cx="7850046" cy="3624718"/>
            </a:xfrm>
          </p:grpSpPr>
          <p:grpSp>
            <p:nvGrpSpPr>
              <p:cNvPr id="15" name="Group 14">
                <a:extLst>
                  <a:ext uri="{FF2B5EF4-FFF2-40B4-BE49-F238E27FC236}">
                    <a16:creationId xmlns:a16="http://schemas.microsoft.com/office/drawing/2014/main" id="{E31F4019-BCA7-4A19-9748-0177878C07F0}"/>
                  </a:ext>
                </a:extLst>
              </p:cNvPr>
              <p:cNvGrpSpPr/>
              <p:nvPr/>
            </p:nvGrpSpPr>
            <p:grpSpPr>
              <a:xfrm>
                <a:off x="3897454" y="1533678"/>
                <a:ext cx="7850046" cy="3624718"/>
                <a:chOff x="3897454" y="1533678"/>
                <a:chExt cx="7850046" cy="3624718"/>
              </a:xfrm>
            </p:grpSpPr>
            <p:pic>
              <p:nvPicPr>
                <p:cNvPr id="7" name="image23.png">
                  <a:extLst>
                    <a:ext uri="{FF2B5EF4-FFF2-40B4-BE49-F238E27FC236}">
                      <a16:creationId xmlns:a16="http://schemas.microsoft.com/office/drawing/2014/main" id="{84FE92E4-C111-40EE-B959-39B516A6A22B}"/>
                    </a:ext>
                  </a:extLst>
                </p:cNvPr>
                <p:cNvPicPr/>
                <p:nvPr/>
              </p:nvPicPr>
              <p:blipFill>
                <a:blip r:embed="rId3"/>
                <a:srcRect/>
                <a:stretch>
                  <a:fillRect/>
                </a:stretch>
              </p:blipFill>
              <p:spPr>
                <a:xfrm>
                  <a:off x="3897454" y="1533678"/>
                  <a:ext cx="7850046" cy="3624718"/>
                </a:xfrm>
                <a:prstGeom prst="rect">
                  <a:avLst/>
                </a:prstGeom>
                <a:ln>
                  <a:noFill/>
                </a:ln>
                <a:effectLst>
                  <a:outerShdw blurRad="190500" algn="tl" rotWithShape="0">
                    <a:srgbClr val="000000">
                      <a:alpha val="70000"/>
                    </a:srgbClr>
                  </a:outerShdw>
                </a:effectLst>
              </p:spPr>
            </p:pic>
            <p:sp>
              <p:nvSpPr>
                <p:cNvPr id="4" name="Rectangle 3">
                  <a:extLst>
                    <a:ext uri="{FF2B5EF4-FFF2-40B4-BE49-F238E27FC236}">
                      <a16:creationId xmlns:a16="http://schemas.microsoft.com/office/drawing/2014/main" id="{51786191-5B58-4B18-8C10-2205BFE06557}"/>
                    </a:ext>
                  </a:extLst>
                </p:cNvPr>
                <p:cNvSpPr/>
                <p:nvPr/>
              </p:nvSpPr>
              <p:spPr>
                <a:xfrm>
                  <a:off x="5493088" y="3571413"/>
                  <a:ext cx="415047" cy="239949"/>
                </a:xfrm>
                <a:prstGeom prst="rect">
                  <a:avLst/>
                </a:prstGeom>
                <a:solidFill>
                  <a:srgbClr val="213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02BE6C6D-9A98-4A1D-A1DC-BDFB2EB14DF1}"/>
                    </a:ext>
                  </a:extLst>
                </p:cNvPr>
                <p:cNvSpPr/>
                <p:nvPr/>
              </p:nvSpPr>
              <p:spPr>
                <a:xfrm>
                  <a:off x="7746663" y="3741906"/>
                  <a:ext cx="3349354" cy="363166"/>
                </a:xfrm>
                <a:prstGeom prst="rect">
                  <a:avLst/>
                </a:prstGeom>
                <a:solidFill>
                  <a:srgbClr val="213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TextBox 9">
                <a:extLst>
                  <a:ext uri="{FF2B5EF4-FFF2-40B4-BE49-F238E27FC236}">
                    <a16:creationId xmlns:a16="http://schemas.microsoft.com/office/drawing/2014/main" id="{AA5B25AE-948B-4508-8DD0-45308B60DB09}"/>
                  </a:ext>
                </a:extLst>
              </p:cNvPr>
              <p:cNvSpPr txBox="1"/>
              <p:nvPr/>
            </p:nvSpPr>
            <p:spPr>
              <a:xfrm>
                <a:off x="9802830" y="3429000"/>
                <a:ext cx="132318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1">
                        <a:lumMod val="10000"/>
                        <a:lumOff val="90000"/>
                      </a:schemeClr>
                    </a:solidFill>
                    <a:effectLst/>
                    <a:uLnTx/>
                    <a:uFillTx/>
                    <a:latin typeface="Calibri" panose="020F0502020204030204"/>
                    <a:ea typeface="+mn-ea"/>
                    <a:cs typeface="+mn-cs"/>
                  </a:rPr>
                  <a:t>Receiver Electrodes</a:t>
                </a:r>
              </a:p>
            </p:txBody>
          </p:sp>
          <p:sp>
            <p:nvSpPr>
              <p:cNvPr id="11" name="TextBox 10">
                <a:extLst>
                  <a:ext uri="{FF2B5EF4-FFF2-40B4-BE49-F238E27FC236}">
                    <a16:creationId xmlns:a16="http://schemas.microsoft.com/office/drawing/2014/main" id="{B478DEAF-46B0-463B-91D9-5240CF860AFE}"/>
                  </a:ext>
                </a:extLst>
              </p:cNvPr>
              <p:cNvSpPr txBox="1"/>
              <p:nvPr/>
            </p:nvSpPr>
            <p:spPr>
              <a:xfrm>
                <a:off x="5460322" y="3491332"/>
                <a:ext cx="4805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1">
                        <a:lumMod val="10000"/>
                        <a:lumOff val="90000"/>
                      </a:schemeClr>
                    </a:solidFill>
                    <a:effectLst/>
                    <a:uLnTx/>
                    <a:uFillTx/>
                    <a:latin typeface="Calibri" panose="020F0502020204030204"/>
                    <a:ea typeface="+mn-ea"/>
                    <a:cs typeface="+mn-cs"/>
                  </a:rPr>
                  <a:t>Oil</a:t>
                </a:r>
              </a:p>
            </p:txBody>
          </p:sp>
          <p:sp>
            <p:nvSpPr>
              <p:cNvPr id="12" name="TextBox 11">
                <a:extLst>
                  <a:ext uri="{FF2B5EF4-FFF2-40B4-BE49-F238E27FC236}">
                    <a16:creationId xmlns:a16="http://schemas.microsoft.com/office/drawing/2014/main" id="{8DC85ADD-0ECE-4CF0-B69E-274A97D54B3C}"/>
                  </a:ext>
                </a:extLst>
              </p:cNvPr>
              <p:cNvSpPr txBox="1"/>
              <p:nvPr/>
            </p:nvSpPr>
            <p:spPr>
              <a:xfrm>
                <a:off x="8420734" y="3418056"/>
                <a:ext cx="141209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1">
                        <a:lumMod val="10000"/>
                        <a:lumOff val="90000"/>
                      </a:schemeClr>
                    </a:solidFill>
                    <a:effectLst/>
                    <a:uLnTx/>
                    <a:uFillTx/>
                    <a:latin typeface="Calibri" panose="020F0502020204030204"/>
                    <a:ea typeface="+mn-ea"/>
                    <a:cs typeface="+mn-cs"/>
                  </a:rPr>
                  <a:t>Transmit Electrodes</a:t>
                </a:r>
              </a:p>
            </p:txBody>
          </p:sp>
          <p:sp>
            <p:nvSpPr>
              <p:cNvPr id="13" name="TextBox 12">
                <a:extLst>
                  <a:ext uri="{FF2B5EF4-FFF2-40B4-BE49-F238E27FC236}">
                    <a16:creationId xmlns:a16="http://schemas.microsoft.com/office/drawing/2014/main" id="{2725B796-6ED0-4E43-AFE1-E4870014E452}"/>
                  </a:ext>
                </a:extLst>
              </p:cNvPr>
              <p:cNvSpPr txBox="1"/>
              <p:nvPr/>
            </p:nvSpPr>
            <p:spPr>
              <a:xfrm>
                <a:off x="7157548" y="3725832"/>
                <a:ext cx="126112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1">
                        <a:lumMod val="10000"/>
                        <a:lumOff val="90000"/>
                      </a:schemeClr>
                    </a:solidFill>
                    <a:effectLst/>
                    <a:uLnTx/>
                    <a:uFillTx/>
                    <a:latin typeface="Calibri" panose="020F0502020204030204"/>
                    <a:ea typeface="+mn-ea"/>
                    <a:cs typeface="+mn-cs"/>
                  </a:rPr>
                  <a:t>Depressor</a:t>
                </a:r>
              </a:p>
            </p:txBody>
          </p:sp>
        </p:grpSp>
        <p:sp>
          <p:nvSpPr>
            <p:cNvPr id="22" name="Oval 21">
              <a:extLst>
                <a:ext uri="{FF2B5EF4-FFF2-40B4-BE49-F238E27FC236}">
                  <a16:creationId xmlns:a16="http://schemas.microsoft.com/office/drawing/2014/main" id="{04732891-D885-4975-AE18-5EA8D8700AFA}"/>
                </a:ext>
              </a:extLst>
            </p:cNvPr>
            <p:cNvSpPr/>
            <p:nvPr/>
          </p:nvSpPr>
          <p:spPr>
            <a:xfrm>
              <a:off x="8999371" y="4426152"/>
              <a:ext cx="182207" cy="283634"/>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3EFD84AA-3134-4DCE-BBAC-533863963D73}"/>
                </a:ext>
              </a:extLst>
            </p:cNvPr>
            <p:cNvSpPr/>
            <p:nvPr/>
          </p:nvSpPr>
          <p:spPr>
            <a:xfrm>
              <a:off x="9309428" y="4426152"/>
              <a:ext cx="182207" cy="283634"/>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96D913CE-FBBE-406B-A100-EAF8629E6454}"/>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4006266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627" y="198778"/>
            <a:ext cx="9072168" cy="960582"/>
          </a:xfrm>
        </p:spPr>
        <p:txBody>
          <a:bodyPr>
            <a:normAutofit/>
          </a:bodyPr>
          <a:lstStyle/>
          <a:p>
            <a:r>
              <a:rPr lang="en-US" altLang="en-US" dirty="0"/>
              <a:t>Marine IP: Method</a:t>
            </a:r>
            <a:endParaRPr lang="en-US" dirty="0"/>
          </a:p>
        </p:txBody>
      </p:sp>
      <p:sp>
        <p:nvSpPr>
          <p:cNvPr id="8" name="Text Placeholder 3"/>
          <p:cNvSpPr txBox="1">
            <a:spLocks/>
          </p:cNvSpPr>
          <p:nvPr/>
        </p:nvSpPr>
        <p:spPr>
          <a:xfrm>
            <a:off x="380645" y="1106935"/>
            <a:ext cx="4132868"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B0F0"/>
                </a:solidFill>
              </a:rPr>
              <a:t>Oil on and within seafloor sediment:</a:t>
            </a:r>
          </a:p>
          <a:p>
            <a:endParaRPr lang="en-US" sz="2400" b="1" dirty="0">
              <a:solidFill>
                <a:srgbClr val="00B0F0"/>
              </a:solidFill>
            </a:endParaRPr>
          </a:p>
          <a:p>
            <a:r>
              <a:rPr lang="en-US" sz="2200" dirty="0"/>
              <a:t>Marine IP open water survey in Puget Sound, WA</a:t>
            </a:r>
          </a:p>
          <a:p>
            <a:endParaRPr lang="en-US" sz="2200" dirty="0"/>
          </a:p>
          <a:p>
            <a:pPr marL="342900" indent="-342900">
              <a:buFont typeface="Arial" panose="020B0604020202020204" pitchFamily="34" charset="0"/>
              <a:buChar char="•"/>
            </a:pPr>
            <a:r>
              <a:rPr lang="en-US" sz="2200" dirty="0"/>
              <a:t>Wyckoff Superfund Site</a:t>
            </a:r>
          </a:p>
          <a:p>
            <a:pPr marL="342900" indent="-342900">
              <a:buFont typeface="Arial" panose="020B0604020202020204" pitchFamily="34" charset="0"/>
              <a:buChar char="•"/>
            </a:pPr>
            <a:r>
              <a:rPr lang="en-US" sz="2200" dirty="0"/>
              <a:t>Water depth ~35ft (~10m)</a:t>
            </a:r>
          </a:p>
        </p:txBody>
      </p:sp>
      <p:sp>
        <p:nvSpPr>
          <p:cNvPr id="5" name="TextBox 4">
            <a:extLst>
              <a:ext uri="{FF2B5EF4-FFF2-40B4-BE49-F238E27FC236}">
                <a16:creationId xmlns:a16="http://schemas.microsoft.com/office/drawing/2014/main" id="{8F9A3A4D-ED83-4763-B9EA-F1F06BFDA4B3}"/>
              </a:ext>
            </a:extLst>
          </p:cNvPr>
          <p:cNvSpPr txBox="1"/>
          <p:nvPr/>
        </p:nvSpPr>
        <p:spPr>
          <a:xfrm>
            <a:off x="4869643" y="386145"/>
            <a:ext cx="2486835" cy="461665"/>
          </a:xfrm>
          <a:prstGeom prst="rect">
            <a:avLst/>
          </a:prstGeom>
          <a:noFill/>
        </p:spPr>
        <p:txBody>
          <a:bodyPr wrap="none" rtlCol="0">
            <a:spAutoFit/>
          </a:bodyPr>
          <a:lstStyle/>
          <a:p>
            <a:r>
              <a:rPr lang="en-US" sz="2400" dirty="0"/>
              <a:t>Cable Deployment</a:t>
            </a:r>
          </a:p>
        </p:txBody>
      </p:sp>
      <p:grpSp>
        <p:nvGrpSpPr>
          <p:cNvPr id="43" name="Group 42">
            <a:extLst>
              <a:ext uri="{FF2B5EF4-FFF2-40B4-BE49-F238E27FC236}">
                <a16:creationId xmlns:a16="http://schemas.microsoft.com/office/drawing/2014/main" id="{9A5B5FEA-C1A2-463C-BE7D-B91CA2763741}"/>
              </a:ext>
            </a:extLst>
          </p:cNvPr>
          <p:cNvGrpSpPr>
            <a:grpSpLocks noChangeAspect="1"/>
          </p:cNvGrpSpPr>
          <p:nvPr/>
        </p:nvGrpSpPr>
        <p:grpSpPr>
          <a:xfrm>
            <a:off x="7883429" y="685566"/>
            <a:ext cx="4290885" cy="3301912"/>
            <a:chOff x="8519483" y="755130"/>
            <a:chExt cx="2857697" cy="2199048"/>
          </a:xfrm>
        </p:grpSpPr>
        <p:grpSp>
          <p:nvGrpSpPr>
            <p:cNvPr id="38" name="Group 37">
              <a:extLst>
                <a:ext uri="{FF2B5EF4-FFF2-40B4-BE49-F238E27FC236}">
                  <a16:creationId xmlns:a16="http://schemas.microsoft.com/office/drawing/2014/main" id="{27FE7B38-7ED1-4F91-9430-C18C0ACE1A72}"/>
                </a:ext>
              </a:extLst>
            </p:cNvPr>
            <p:cNvGrpSpPr/>
            <p:nvPr/>
          </p:nvGrpSpPr>
          <p:grpSpPr>
            <a:xfrm>
              <a:off x="8519483" y="755130"/>
              <a:ext cx="2857697" cy="2199048"/>
              <a:chOff x="8519483" y="755130"/>
              <a:chExt cx="2857697" cy="2199048"/>
            </a:xfrm>
          </p:grpSpPr>
          <p:grpSp>
            <p:nvGrpSpPr>
              <p:cNvPr id="37" name="Group 36">
                <a:extLst>
                  <a:ext uri="{FF2B5EF4-FFF2-40B4-BE49-F238E27FC236}">
                    <a16:creationId xmlns:a16="http://schemas.microsoft.com/office/drawing/2014/main" id="{4086D642-2341-42F3-B6A4-B631DA81CB7D}"/>
                  </a:ext>
                </a:extLst>
              </p:cNvPr>
              <p:cNvGrpSpPr/>
              <p:nvPr/>
            </p:nvGrpSpPr>
            <p:grpSpPr>
              <a:xfrm>
                <a:off x="8519483" y="755130"/>
                <a:ext cx="2857697" cy="2199048"/>
                <a:chOff x="8519483" y="755130"/>
                <a:chExt cx="2857697" cy="2199048"/>
              </a:xfrm>
            </p:grpSpPr>
            <p:grpSp>
              <p:nvGrpSpPr>
                <p:cNvPr id="33" name="Group 32">
                  <a:extLst>
                    <a:ext uri="{FF2B5EF4-FFF2-40B4-BE49-F238E27FC236}">
                      <a16:creationId xmlns:a16="http://schemas.microsoft.com/office/drawing/2014/main" id="{194D4286-FCA5-4C46-89FE-4BE9171CB67B}"/>
                    </a:ext>
                  </a:extLst>
                </p:cNvPr>
                <p:cNvGrpSpPr/>
                <p:nvPr/>
              </p:nvGrpSpPr>
              <p:grpSpPr>
                <a:xfrm>
                  <a:off x="8519483" y="755130"/>
                  <a:ext cx="2857697" cy="2199048"/>
                  <a:chOff x="8519483" y="755130"/>
                  <a:chExt cx="2857697" cy="2199048"/>
                </a:xfrm>
              </p:grpSpPr>
              <p:grpSp>
                <p:nvGrpSpPr>
                  <p:cNvPr id="32" name="Group 31">
                    <a:extLst>
                      <a:ext uri="{FF2B5EF4-FFF2-40B4-BE49-F238E27FC236}">
                        <a16:creationId xmlns:a16="http://schemas.microsoft.com/office/drawing/2014/main" id="{253BC4AD-92B9-435B-BEE7-B01C0367B123}"/>
                      </a:ext>
                    </a:extLst>
                  </p:cNvPr>
                  <p:cNvGrpSpPr/>
                  <p:nvPr/>
                </p:nvGrpSpPr>
                <p:grpSpPr>
                  <a:xfrm>
                    <a:off x="8519483" y="755130"/>
                    <a:ext cx="2857697" cy="2193066"/>
                    <a:chOff x="8519483" y="755130"/>
                    <a:chExt cx="2857697" cy="2193066"/>
                  </a:xfrm>
                </p:grpSpPr>
                <p:pic>
                  <p:nvPicPr>
                    <p:cNvPr id="17" name="Picture 16" descr="A close up of a map&#10;&#10;Description automatically generated">
                      <a:extLst>
                        <a:ext uri="{FF2B5EF4-FFF2-40B4-BE49-F238E27FC236}">
                          <a16:creationId xmlns:a16="http://schemas.microsoft.com/office/drawing/2014/main" id="{D96B6EC4-D9D1-4D8D-BA02-FB6BB73C47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19483" y="755130"/>
                      <a:ext cx="2857697" cy="2193066"/>
                    </a:xfrm>
                    <a:prstGeom prst="rect">
                      <a:avLst/>
                    </a:prstGeom>
                    <a:ln>
                      <a:noFill/>
                    </a:ln>
                    <a:effectLst>
                      <a:outerShdw blurRad="190500" algn="tl" rotWithShape="0">
                        <a:srgbClr val="000000">
                          <a:alpha val="70000"/>
                        </a:srgbClr>
                      </a:outerShdw>
                    </a:effectLst>
                  </p:spPr>
                </p:pic>
                <p:grpSp>
                  <p:nvGrpSpPr>
                    <p:cNvPr id="31" name="Group 30">
                      <a:extLst>
                        <a:ext uri="{FF2B5EF4-FFF2-40B4-BE49-F238E27FC236}">
                          <a16:creationId xmlns:a16="http://schemas.microsoft.com/office/drawing/2014/main" id="{486329E7-1865-4E81-986B-A451D0B12FA9}"/>
                        </a:ext>
                      </a:extLst>
                    </p:cNvPr>
                    <p:cNvGrpSpPr/>
                    <p:nvPr/>
                  </p:nvGrpSpPr>
                  <p:grpSpPr>
                    <a:xfrm>
                      <a:off x="9065887" y="2525576"/>
                      <a:ext cx="361201" cy="169328"/>
                      <a:chOff x="9065887" y="2525576"/>
                      <a:chExt cx="361201" cy="169328"/>
                    </a:xfrm>
                  </p:grpSpPr>
                  <p:sp>
                    <p:nvSpPr>
                      <p:cNvPr id="29" name="Rectangle 28">
                        <a:extLst>
                          <a:ext uri="{FF2B5EF4-FFF2-40B4-BE49-F238E27FC236}">
                            <a16:creationId xmlns:a16="http://schemas.microsoft.com/office/drawing/2014/main" id="{BD110D2B-CD35-4FFE-BC87-D836031F6AD5}"/>
                          </a:ext>
                        </a:extLst>
                      </p:cNvPr>
                      <p:cNvSpPr/>
                      <p:nvPr/>
                    </p:nvSpPr>
                    <p:spPr>
                      <a:xfrm rot="17805437">
                        <a:off x="9223628" y="2367835"/>
                        <a:ext cx="45719" cy="361201"/>
                      </a:xfrm>
                      <a:prstGeom prst="rect">
                        <a:avLst/>
                      </a:prstGeom>
                      <a:solidFill>
                        <a:srgbClr val="CC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17F5DD01-9693-4A2E-A086-E358D5100346}"/>
                          </a:ext>
                        </a:extLst>
                      </p:cNvPr>
                      <p:cNvSpPr/>
                      <p:nvPr/>
                    </p:nvSpPr>
                    <p:spPr>
                      <a:xfrm rot="17805437">
                        <a:off x="9304830" y="2606523"/>
                        <a:ext cx="82714" cy="94047"/>
                      </a:xfrm>
                      <a:prstGeom prst="rect">
                        <a:avLst/>
                      </a:prstGeom>
                      <a:solidFill>
                        <a:srgbClr val="CC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7" name="TextBox 26">
                    <a:extLst>
                      <a:ext uri="{FF2B5EF4-FFF2-40B4-BE49-F238E27FC236}">
                        <a16:creationId xmlns:a16="http://schemas.microsoft.com/office/drawing/2014/main" id="{12236517-2DE3-42F5-B062-D5E4BF744A88}"/>
                      </a:ext>
                    </a:extLst>
                  </p:cNvPr>
                  <p:cNvSpPr txBox="1"/>
                  <p:nvPr/>
                </p:nvSpPr>
                <p:spPr>
                  <a:xfrm>
                    <a:off x="9074934" y="2187892"/>
                    <a:ext cx="1151597" cy="338554"/>
                  </a:xfrm>
                  <a:prstGeom prst="rect">
                    <a:avLst/>
                  </a:prstGeom>
                  <a:noFill/>
                </p:spPr>
                <p:txBody>
                  <a:bodyPr wrap="none" rtlCol="0">
                    <a:spAutoFit/>
                  </a:bodyPr>
                  <a:lstStyle/>
                  <a:p>
                    <a:r>
                      <a:rPr lang="en-US" sz="1600" dirty="0">
                        <a:solidFill>
                          <a:schemeClr val="accent6">
                            <a:lumMod val="50000"/>
                          </a:schemeClr>
                        </a:solidFill>
                      </a:rPr>
                      <a:t>Seattle, WA</a:t>
                    </a:r>
                  </a:p>
                </p:txBody>
              </p:sp>
              <p:sp>
                <p:nvSpPr>
                  <p:cNvPr id="19" name="Star: 5 Points 18">
                    <a:extLst>
                      <a:ext uri="{FF2B5EF4-FFF2-40B4-BE49-F238E27FC236}">
                        <a16:creationId xmlns:a16="http://schemas.microsoft.com/office/drawing/2014/main" id="{12C526B8-2266-42C7-A80C-9587F29A3B51}"/>
                      </a:ext>
                    </a:extLst>
                  </p:cNvPr>
                  <p:cNvSpPr/>
                  <p:nvPr/>
                </p:nvSpPr>
                <p:spPr>
                  <a:xfrm>
                    <a:off x="9666441" y="2421924"/>
                    <a:ext cx="144824" cy="12974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0418F599-054E-4DEF-BDA1-067D237760BE}"/>
                      </a:ext>
                    </a:extLst>
                  </p:cNvPr>
                  <p:cNvSpPr txBox="1"/>
                  <p:nvPr/>
                </p:nvSpPr>
                <p:spPr>
                  <a:xfrm>
                    <a:off x="8532553" y="2615624"/>
                    <a:ext cx="1213987" cy="338554"/>
                  </a:xfrm>
                  <a:prstGeom prst="rect">
                    <a:avLst/>
                  </a:prstGeom>
                  <a:noFill/>
                </p:spPr>
                <p:txBody>
                  <a:bodyPr wrap="none" rtlCol="0">
                    <a:spAutoFit/>
                  </a:bodyPr>
                  <a:lstStyle/>
                  <a:p>
                    <a:r>
                      <a:rPr lang="en-US" sz="1600" dirty="0">
                        <a:solidFill>
                          <a:schemeClr val="accent6">
                            <a:lumMod val="50000"/>
                          </a:schemeClr>
                        </a:solidFill>
                      </a:rPr>
                      <a:t>Wyckoff Site</a:t>
                    </a:r>
                  </a:p>
                </p:txBody>
              </p:sp>
            </p:grpSp>
            <p:sp>
              <p:nvSpPr>
                <p:cNvPr id="36" name="Rectangle 35">
                  <a:extLst>
                    <a:ext uri="{FF2B5EF4-FFF2-40B4-BE49-F238E27FC236}">
                      <a16:creationId xmlns:a16="http://schemas.microsoft.com/office/drawing/2014/main" id="{9446725F-1AA6-426F-A8D3-C42AEBD73EEB}"/>
                    </a:ext>
                  </a:extLst>
                </p:cNvPr>
                <p:cNvSpPr/>
                <p:nvPr/>
              </p:nvSpPr>
              <p:spPr>
                <a:xfrm rot="16200000">
                  <a:off x="9457750" y="2572866"/>
                  <a:ext cx="49195" cy="151102"/>
                </a:xfrm>
                <a:prstGeom prst="rect">
                  <a:avLst/>
                </a:prstGeom>
                <a:solidFill>
                  <a:srgbClr val="DFDE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35" name="Straight Arrow Connector 34">
                <a:extLst>
                  <a:ext uri="{FF2B5EF4-FFF2-40B4-BE49-F238E27FC236}">
                    <a16:creationId xmlns:a16="http://schemas.microsoft.com/office/drawing/2014/main" id="{E2C85E42-7E07-4DD3-865C-1943B2E7BF91}"/>
                  </a:ext>
                </a:extLst>
              </p:cNvPr>
              <p:cNvCxnSpPr/>
              <p:nvPr/>
            </p:nvCxnSpPr>
            <p:spPr>
              <a:xfrm flipH="1" flipV="1">
                <a:off x="9039860" y="2492513"/>
                <a:ext cx="58420" cy="24052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pic>
          <p:nvPicPr>
            <p:cNvPr id="21" name="Picture 20">
              <a:extLst>
                <a:ext uri="{FF2B5EF4-FFF2-40B4-BE49-F238E27FC236}">
                  <a16:creationId xmlns:a16="http://schemas.microsoft.com/office/drawing/2014/main" id="{D429F44E-1283-4F60-8CB0-19F29497171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9998"/>
            <a:stretch/>
          </p:blipFill>
          <p:spPr>
            <a:xfrm>
              <a:off x="10726155" y="913278"/>
              <a:ext cx="349135" cy="1010223"/>
            </a:xfrm>
            <a:prstGeom prst="rect">
              <a:avLst/>
            </a:prstGeom>
            <a:ln>
              <a:solidFill>
                <a:schemeClr val="tx1"/>
              </a:solidFill>
            </a:ln>
          </p:spPr>
        </p:pic>
      </p:grpSp>
      <p:grpSp>
        <p:nvGrpSpPr>
          <p:cNvPr id="4" name="Group 3">
            <a:extLst>
              <a:ext uri="{FF2B5EF4-FFF2-40B4-BE49-F238E27FC236}">
                <a16:creationId xmlns:a16="http://schemas.microsoft.com/office/drawing/2014/main" id="{5EAFD574-1FE9-4E40-9AF3-1752A3E6AA63}"/>
              </a:ext>
            </a:extLst>
          </p:cNvPr>
          <p:cNvGrpSpPr/>
          <p:nvPr/>
        </p:nvGrpSpPr>
        <p:grpSpPr>
          <a:xfrm>
            <a:off x="8892186" y="1006040"/>
            <a:ext cx="3377929" cy="3505251"/>
            <a:chOff x="8892186" y="1006040"/>
            <a:chExt cx="3377929" cy="3505251"/>
          </a:xfrm>
        </p:grpSpPr>
        <p:sp>
          <p:nvSpPr>
            <p:cNvPr id="26" name="Text Box 110">
              <a:extLst>
                <a:ext uri="{FF2B5EF4-FFF2-40B4-BE49-F238E27FC236}">
                  <a16:creationId xmlns:a16="http://schemas.microsoft.com/office/drawing/2014/main" id="{EF11AD1D-BB14-479A-BF0A-A487FFDD4F34}"/>
                </a:ext>
              </a:extLst>
            </p:cNvPr>
            <p:cNvSpPr txBox="1"/>
            <p:nvPr/>
          </p:nvSpPr>
          <p:spPr>
            <a:xfrm>
              <a:off x="9232632" y="3920625"/>
              <a:ext cx="3037483" cy="59066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800" b="1" dirty="0">
                  <a:solidFill>
                    <a:schemeClr val="bg1">
                      <a:lumMod val="50000"/>
                      <a:lumOff val="50000"/>
                    </a:schemeClr>
                  </a:solidFill>
                  <a:effectLst/>
                  <a:latin typeface="Times New Roman" panose="02020603050405020304" pitchFamily="18" charset="0"/>
                  <a:ea typeface="Calibri" panose="020F0502020204030204" pitchFamily="34" charset="0"/>
                </a:rPr>
                <a:t>Image and data from the 2012 EPA Field Investigation Technical Memorandum Wyckoff OU-1 Focused Feasibility Study</a:t>
              </a:r>
              <a:endParaRPr lang="en-US" sz="800" dirty="0">
                <a:solidFill>
                  <a:schemeClr val="bg1">
                    <a:lumMod val="50000"/>
                    <a:lumOff val="50000"/>
                  </a:schemeClr>
                </a:solidFill>
                <a:effectLst/>
                <a:latin typeface="Calibri" panose="020F0502020204030204" pitchFamily="34" charset="0"/>
                <a:ea typeface="Calibri" panose="020F0502020204030204" pitchFamily="34" charset="0"/>
              </a:endParaRPr>
            </a:p>
          </p:txBody>
        </p:sp>
        <p:cxnSp>
          <p:nvCxnSpPr>
            <p:cNvPr id="40" name="Straight Connector 39">
              <a:extLst>
                <a:ext uri="{FF2B5EF4-FFF2-40B4-BE49-F238E27FC236}">
                  <a16:creationId xmlns:a16="http://schemas.microsoft.com/office/drawing/2014/main" id="{AD9FAC94-646A-4369-B9BF-AB2831F497ED}"/>
                </a:ext>
              </a:extLst>
            </p:cNvPr>
            <p:cNvCxnSpPr>
              <a:cxnSpLocks/>
            </p:cNvCxnSpPr>
            <p:nvPr/>
          </p:nvCxnSpPr>
          <p:spPr>
            <a:xfrm>
              <a:off x="11430543" y="1231703"/>
              <a:ext cx="208344" cy="769717"/>
            </a:xfrm>
            <a:prstGeom prst="line">
              <a:avLst/>
            </a:prstGeom>
            <a:ln>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46" name="Straight Connector 45">
              <a:extLst>
                <a:ext uri="{FF2B5EF4-FFF2-40B4-BE49-F238E27FC236}">
                  <a16:creationId xmlns:a16="http://schemas.microsoft.com/office/drawing/2014/main" id="{51A8AC9D-AA78-4BFA-BBB9-32C624DC2DB7}"/>
                </a:ext>
              </a:extLst>
            </p:cNvPr>
            <p:cNvCxnSpPr>
              <a:cxnSpLocks/>
            </p:cNvCxnSpPr>
            <p:nvPr/>
          </p:nvCxnSpPr>
          <p:spPr>
            <a:xfrm>
              <a:off x="11471610" y="1220527"/>
              <a:ext cx="208344" cy="769717"/>
            </a:xfrm>
            <a:prstGeom prst="line">
              <a:avLst/>
            </a:prstGeom>
            <a:ln>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47" name="Straight Connector 46">
              <a:extLst>
                <a:ext uri="{FF2B5EF4-FFF2-40B4-BE49-F238E27FC236}">
                  <a16:creationId xmlns:a16="http://schemas.microsoft.com/office/drawing/2014/main" id="{F79D43C8-464A-4FC0-823A-85CCFEA1A94C}"/>
                </a:ext>
              </a:extLst>
            </p:cNvPr>
            <p:cNvCxnSpPr>
              <a:cxnSpLocks/>
            </p:cNvCxnSpPr>
            <p:nvPr/>
          </p:nvCxnSpPr>
          <p:spPr>
            <a:xfrm>
              <a:off x="11509299" y="1209351"/>
              <a:ext cx="208344" cy="769717"/>
            </a:xfrm>
            <a:prstGeom prst="line">
              <a:avLst/>
            </a:prstGeom>
            <a:ln>
              <a:solidFill>
                <a:srgbClr val="FF0000"/>
              </a:solidFill>
            </a:ln>
          </p:spPr>
          <p:style>
            <a:lnRef idx="3">
              <a:schemeClr val="accent1"/>
            </a:lnRef>
            <a:fillRef idx="0">
              <a:schemeClr val="accent1"/>
            </a:fillRef>
            <a:effectRef idx="2">
              <a:schemeClr val="accent1"/>
            </a:effectRef>
            <a:fontRef idx="minor">
              <a:schemeClr val="tx1"/>
            </a:fontRef>
          </p:style>
        </p:cxnSp>
        <p:sp>
          <p:nvSpPr>
            <p:cNvPr id="25" name="Text Box 107">
              <a:extLst>
                <a:ext uri="{FF2B5EF4-FFF2-40B4-BE49-F238E27FC236}">
                  <a16:creationId xmlns:a16="http://schemas.microsoft.com/office/drawing/2014/main" id="{0581BC2B-DFA9-4148-9E9C-9F0EDD1E092C}"/>
                </a:ext>
              </a:extLst>
            </p:cNvPr>
            <p:cNvSpPr txBox="1"/>
            <p:nvPr/>
          </p:nvSpPr>
          <p:spPr>
            <a:xfrm>
              <a:off x="8892186" y="1122882"/>
              <a:ext cx="2228643" cy="38073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400" b="1" dirty="0">
                  <a:solidFill>
                    <a:schemeClr val="bg1">
                      <a:lumMod val="25000"/>
                      <a:lumOff val="75000"/>
                    </a:schemeClr>
                  </a:solidFill>
                  <a:effectLst/>
                  <a:latin typeface="Calibri" panose="020F0502020204030204" pitchFamily="34" charset="0"/>
                  <a:ea typeface="Calibri" panose="020F0502020204030204" pitchFamily="34" charset="0"/>
                </a:rPr>
                <a:t>Eagle Harbor, WA</a:t>
              </a:r>
              <a:endParaRPr lang="en-US" sz="1100" dirty="0">
                <a:solidFill>
                  <a:schemeClr val="bg1">
                    <a:lumMod val="25000"/>
                    <a:lumOff val="75000"/>
                  </a:schemeClr>
                </a:solidFill>
                <a:effectLst/>
                <a:latin typeface="Calibri" panose="020F0502020204030204" pitchFamily="34" charset="0"/>
                <a:ea typeface="Calibri" panose="020F0502020204030204" pitchFamily="34" charset="0"/>
              </a:endParaRPr>
            </a:p>
          </p:txBody>
        </p:sp>
        <p:sp>
          <p:nvSpPr>
            <p:cNvPr id="48" name="Text Box 107">
              <a:extLst>
                <a:ext uri="{FF2B5EF4-FFF2-40B4-BE49-F238E27FC236}">
                  <a16:creationId xmlns:a16="http://schemas.microsoft.com/office/drawing/2014/main" id="{D95B2E34-7889-4AE6-9DD7-CBB4F649565D}"/>
                </a:ext>
              </a:extLst>
            </p:cNvPr>
            <p:cNvSpPr txBox="1"/>
            <p:nvPr/>
          </p:nvSpPr>
          <p:spPr>
            <a:xfrm>
              <a:off x="11486831" y="1006040"/>
              <a:ext cx="741083" cy="54714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400" b="1" dirty="0">
                  <a:solidFill>
                    <a:srgbClr val="FF0000"/>
                  </a:solidFill>
                  <a:effectLst/>
                  <a:latin typeface="Calibri" panose="020F0502020204030204" pitchFamily="34" charset="0"/>
                  <a:ea typeface="Calibri" panose="020F0502020204030204" pitchFamily="34" charset="0"/>
                </a:rPr>
                <a:t>Survey Pattern</a:t>
              </a:r>
              <a:endParaRPr lang="en-US" sz="1100" dirty="0">
                <a:solidFill>
                  <a:srgbClr val="FF0000"/>
                </a:solidFill>
                <a:effectLst/>
                <a:latin typeface="Calibri" panose="020F0502020204030204" pitchFamily="34" charset="0"/>
                <a:ea typeface="Calibri" panose="020F0502020204030204" pitchFamily="34" charset="0"/>
              </a:endParaRPr>
            </a:p>
          </p:txBody>
        </p:sp>
      </p:grpSp>
      <p:pic>
        <p:nvPicPr>
          <p:cNvPr id="6" name="IMG_6605">
            <a:hlinkClick r:id="" action="ppaction://media"/>
            <a:extLst>
              <a:ext uri="{FF2B5EF4-FFF2-40B4-BE49-F238E27FC236}">
                <a16:creationId xmlns:a16="http://schemas.microsoft.com/office/drawing/2014/main" id="{926A7A1F-D989-4842-84DD-31A65242A489}"/>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10151" y="925131"/>
            <a:ext cx="2937310" cy="5221884"/>
          </a:xfrm>
          <a:prstGeom prst="rect">
            <a:avLst/>
          </a:prstGeom>
        </p:spPr>
      </p:pic>
      <p:sp>
        <p:nvSpPr>
          <p:cNvPr id="39" name="Rectangle 38">
            <a:extLst>
              <a:ext uri="{FF2B5EF4-FFF2-40B4-BE49-F238E27FC236}">
                <a16:creationId xmlns:a16="http://schemas.microsoft.com/office/drawing/2014/main" id="{425466D4-FB43-4763-88E8-FFE48C7F34CB}"/>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4033394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1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627" y="198778"/>
            <a:ext cx="9072168" cy="960582"/>
          </a:xfrm>
        </p:spPr>
        <p:txBody>
          <a:bodyPr>
            <a:normAutofit/>
          </a:bodyPr>
          <a:lstStyle/>
          <a:p>
            <a:r>
              <a:rPr lang="en-US" altLang="en-US" dirty="0"/>
              <a:t>Marine IP: Method</a:t>
            </a:r>
            <a:endParaRPr lang="en-US" dirty="0"/>
          </a:p>
        </p:txBody>
      </p:sp>
      <p:sp>
        <p:nvSpPr>
          <p:cNvPr id="8" name="Text Placeholder 3"/>
          <p:cNvSpPr txBox="1">
            <a:spLocks/>
          </p:cNvSpPr>
          <p:nvPr/>
        </p:nvSpPr>
        <p:spPr>
          <a:xfrm>
            <a:off x="380645" y="1106935"/>
            <a:ext cx="4132868"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B0F0"/>
                </a:solidFill>
              </a:rPr>
              <a:t>Oil on and within seafloor sediment:</a:t>
            </a:r>
          </a:p>
          <a:p>
            <a:endParaRPr lang="en-US" sz="2400" b="1" dirty="0">
              <a:solidFill>
                <a:srgbClr val="00B0F0"/>
              </a:solidFill>
            </a:endParaRPr>
          </a:p>
          <a:p>
            <a:r>
              <a:rPr lang="en-US" sz="2200" dirty="0"/>
              <a:t>Marine IP open water survey in Puget Sound, WA</a:t>
            </a:r>
          </a:p>
          <a:p>
            <a:endParaRPr lang="en-US" sz="2200" dirty="0"/>
          </a:p>
          <a:p>
            <a:pPr marL="342900" indent="-342900">
              <a:buFont typeface="Arial" panose="020B0604020202020204" pitchFamily="34" charset="0"/>
              <a:buChar char="•"/>
            </a:pPr>
            <a:r>
              <a:rPr lang="en-US" sz="2200" dirty="0"/>
              <a:t>Wyckoff Superfund Site</a:t>
            </a:r>
          </a:p>
          <a:p>
            <a:pPr marL="342900" indent="-342900">
              <a:buFont typeface="Arial" panose="020B0604020202020204" pitchFamily="34" charset="0"/>
              <a:buChar char="•"/>
            </a:pPr>
            <a:r>
              <a:rPr lang="en-US" sz="2200" dirty="0"/>
              <a:t>Water depth ~35ft (~10m)</a:t>
            </a:r>
          </a:p>
        </p:txBody>
      </p:sp>
      <p:grpSp>
        <p:nvGrpSpPr>
          <p:cNvPr id="43" name="Group 42">
            <a:extLst>
              <a:ext uri="{FF2B5EF4-FFF2-40B4-BE49-F238E27FC236}">
                <a16:creationId xmlns:a16="http://schemas.microsoft.com/office/drawing/2014/main" id="{9A5B5FEA-C1A2-463C-BE7D-B91CA2763741}"/>
              </a:ext>
            </a:extLst>
          </p:cNvPr>
          <p:cNvGrpSpPr>
            <a:grpSpLocks noChangeAspect="1"/>
          </p:cNvGrpSpPr>
          <p:nvPr/>
        </p:nvGrpSpPr>
        <p:grpSpPr>
          <a:xfrm>
            <a:off x="7883429" y="685566"/>
            <a:ext cx="4290885" cy="3301912"/>
            <a:chOff x="8519483" y="755130"/>
            <a:chExt cx="2857697" cy="2199048"/>
          </a:xfrm>
        </p:grpSpPr>
        <p:grpSp>
          <p:nvGrpSpPr>
            <p:cNvPr id="38" name="Group 37">
              <a:extLst>
                <a:ext uri="{FF2B5EF4-FFF2-40B4-BE49-F238E27FC236}">
                  <a16:creationId xmlns:a16="http://schemas.microsoft.com/office/drawing/2014/main" id="{27FE7B38-7ED1-4F91-9430-C18C0ACE1A72}"/>
                </a:ext>
              </a:extLst>
            </p:cNvPr>
            <p:cNvGrpSpPr/>
            <p:nvPr/>
          </p:nvGrpSpPr>
          <p:grpSpPr>
            <a:xfrm>
              <a:off x="8519483" y="755130"/>
              <a:ext cx="2857697" cy="2199048"/>
              <a:chOff x="8519483" y="755130"/>
              <a:chExt cx="2857697" cy="2199048"/>
            </a:xfrm>
          </p:grpSpPr>
          <p:grpSp>
            <p:nvGrpSpPr>
              <p:cNvPr id="37" name="Group 36">
                <a:extLst>
                  <a:ext uri="{FF2B5EF4-FFF2-40B4-BE49-F238E27FC236}">
                    <a16:creationId xmlns:a16="http://schemas.microsoft.com/office/drawing/2014/main" id="{4086D642-2341-42F3-B6A4-B631DA81CB7D}"/>
                  </a:ext>
                </a:extLst>
              </p:cNvPr>
              <p:cNvGrpSpPr/>
              <p:nvPr/>
            </p:nvGrpSpPr>
            <p:grpSpPr>
              <a:xfrm>
                <a:off x="8519483" y="755130"/>
                <a:ext cx="2857697" cy="2199048"/>
                <a:chOff x="8519483" y="755130"/>
                <a:chExt cx="2857697" cy="2199048"/>
              </a:xfrm>
            </p:grpSpPr>
            <p:grpSp>
              <p:nvGrpSpPr>
                <p:cNvPr id="33" name="Group 32">
                  <a:extLst>
                    <a:ext uri="{FF2B5EF4-FFF2-40B4-BE49-F238E27FC236}">
                      <a16:creationId xmlns:a16="http://schemas.microsoft.com/office/drawing/2014/main" id="{194D4286-FCA5-4C46-89FE-4BE9171CB67B}"/>
                    </a:ext>
                  </a:extLst>
                </p:cNvPr>
                <p:cNvGrpSpPr/>
                <p:nvPr/>
              </p:nvGrpSpPr>
              <p:grpSpPr>
                <a:xfrm>
                  <a:off x="8519483" y="755130"/>
                  <a:ext cx="2857697" cy="2199048"/>
                  <a:chOff x="8519483" y="755130"/>
                  <a:chExt cx="2857697" cy="2199048"/>
                </a:xfrm>
              </p:grpSpPr>
              <p:grpSp>
                <p:nvGrpSpPr>
                  <p:cNvPr id="32" name="Group 31">
                    <a:extLst>
                      <a:ext uri="{FF2B5EF4-FFF2-40B4-BE49-F238E27FC236}">
                        <a16:creationId xmlns:a16="http://schemas.microsoft.com/office/drawing/2014/main" id="{253BC4AD-92B9-435B-BEE7-B01C0367B123}"/>
                      </a:ext>
                    </a:extLst>
                  </p:cNvPr>
                  <p:cNvGrpSpPr/>
                  <p:nvPr/>
                </p:nvGrpSpPr>
                <p:grpSpPr>
                  <a:xfrm>
                    <a:off x="8519483" y="755130"/>
                    <a:ext cx="2857697" cy="2193066"/>
                    <a:chOff x="8519483" y="755130"/>
                    <a:chExt cx="2857697" cy="2193066"/>
                  </a:xfrm>
                </p:grpSpPr>
                <p:pic>
                  <p:nvPicPr>
                    <p:cNvPr id="17" name="Picture 16" descr="A close up of a map&#10;&#10;Description automatically generated">
                      <a:extLst>
                        <a:ext uri="{FF2B5EF4-FFF2-40B4-BE49-F238E27FC236}">
                          <a16:creationId xmlns:a16="http://schemas.microsoft.com/office/drawing/2014/main" id="{D96B6EC4-D9D1-4D8D-BA02-FB6BB73C47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19483" y="755130"/>
                      <a:ext cx="2857697" cy="2193066"/>
                    </a:xfrm>
                    <a:prstGeom prst="rect">
                      <a:avLst/>
                    </a:prstGeom>
                    <a:ln>
                      <a:noFill/>
                    </a:ln>
                    <a:effectLst>
                      <a:outerShdw blurRad="190500" algn="tl" rotWithShape="0">
                        <a:srgbClr val="000000">
                          <a:alpha val="70000"/>
                        </a:srgbClr>
                      </a:outerShdw>
                    </a:effectLst>
                  </p:spPr>
                </p:pic>
                <p:grpSp>
                  <p:nvGrpSpPr>
                    <p:cNvPr id="31" name="Group 30">
                      <a:extLst>
                        <a:ext uri="{FF2B5EF4-FFF2-40B4-BE49-F238E27FC236}">
                          <a16:creationId xmlns:a16="http://schemas.microsoft.com/office/drawing/2014/main" id="{486329E7-1865-4E81-986B-A451D0B12FA9}"/>
                        </a:ext>
                      </a:extLst>
                    </p:cNvPr>
                    <p:cNvGrpSpPr/>
                    <p:nvPr/>
                  </p:nvGrpSpPr>
                  <p:grpSpPr>
                    <a:xfrm>
                      <a:off x="9065887" y="2525576"/>
                      <a:ext cx="361201" cy="169328"/>
                      <a:chOff x="9065887" y="2525576"/>
                      <a:chExt cx="361201" cy="169328"/>
                    </a:xfrm>
                  </p:grpSpPr>
                  <p:sp>
                    <p:nvSpPr>
                      <p:cNvPr id="29" name="Rectangle 28">
                        <a:extLst>
                          <a:ext uri="{FF2B5EF4-FFF2-40B4-BE49-F238E27FC236}">
                            <a16:creationId xmlns:a16="http://schemas.microsoft.com/office/drawing/2014/main" id="{BD110D2B-CD35-4FFE-BC87-D836031F6AD5}"/>
                          </a:ext>
                        </a:extLst>
                      </p:cNvPr>
                      <p:cNvSpPr/>
                      <p:nvPr/>
                    </p:nvSpPr>
                    <p:spPr>
                      <a:xfrm rot="17805437">
                        <a:off x="9223628" y="2367835"/>
                        <a:ext cx="45719" cy="361201"/>
                      </a:xfrm>
                      <a:prstGeom prst="rect">
                        <a:avLst/>
                      </a:prstGeom>
                      <a:solidFill>
                        <a:srgbClr val="CC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17F5DD01-9693-4A2E-A086-E358D5100346}"/>
                          </a:ext>
                        </a:extLst>
                      </p:cNvPr>
                      <p:cNvSpPr/>
                      <p:nvPr/>
                    </p:nvSpPr>
                    <p:spPr>
                      <a:xfrm rot="17805437">
                        <a:off x="9304830" y="2606523"/>
                        <a:ext cx="82714" cy="94047"/>
                      </a:xfrm>
                      <a:prstGeom prst="rect">
                        <a:avLst/>
                      </a:prstGeom>
                      <a:solidFill>
                        <a:srgbClr val="CC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7" name="TextBox 26">
                    <a:extLst>
                      <a:ext uri="{FF2B5EF4-FFF2-40B4-BE49-F238E27FC236}">
                        <a16:creationId xmlns:a16="http://schemas.microsoft.com/office/drawing/2014/main" id="{12236517-2DE3-42F5-B062-D5E4BF744A88}"/>
                      </a:ext>
                    </a:extLst>
                  </p:cNvPr>
                  <p:cNvSpPr txBox="1"/>
                  <p:nvPr/>
                </p:nvSpPr>
                <p:spPr>
                  <a:xfrm>
                    <a:off x="9074934" y="2187892"/>
                    <a:ext cx="1151597" cy="338554"/>
                  </a:xfrm>
                  <a:prstGeom prst="rect">
                    <a:avLst/>
                  </a:prstGeom>
                  <a:noFill/>
                </p:spPr>
                <p:txBody>
                  <a:bodyPr wrap="none" rtlCol="0">
                    <a:spAutoFit/>
                  </a:bodyPr>
                  <a:lstStyle/>
                  <a:p>
                    <a:r>
                      <a:rPr lang="en-US" sz="1600" dirty="0">
                        <a:solidFill>
                          <a:schemeClr val="accent6">
                            <a:lumMod val="50000"/>
                          </a:schemeClr>
                        </a:solidFill>
                      </a:rPr>
                      <a:t>Seattle, WA</a:t>
                    </a:r>
                  </a:p>
                </p:txBody>
              </p:sp>
              <p:sp>
                <p:nvSpPr>
                  <p:cNvPr id="19" name="Star: 5 Points 18">
                    <a:extLst>
                      <a:ext uri="{FF2B5EF4-FFF2-40B4-BE49-F238E27FC236}">
                        <a16:creationId xmlns:a16="http://schemas.microsoft.com/office/drawing/2014/main" id="{12C526B8-2266-42C7-A80C-9587F29A3B51}"/>
                      </a:ext>
                    </a:extLst>
                  </p:cNvPr>
                  <p:cNvSpPr/>
                  <p:nvPr/>
                </p:nvSpPr>
                <p:spPr>
                  <a:xfrm>
                    <a:off x="9666441" y="2421924"/>
                    <a:ext cx="144824" cy="12974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0418F599-054E-4DEF-BDA1-067D237760BE}"/>
                      </a:ext>
                    </a:extLst>
                  </p:cNvPr>
                  <p:cNvSpPr txBox="1"/>
                  <p:nvPr/>
                </p:nvSpPr>
                <p:spPr>
                  <a:xfrm>
                    <a:off x="8532553" y="2615624"/>
                    <a:ext cx="1213987" cy="338554"/>
                  </a:xfrm>
                  <a:prstGeom prst="rect">
                    <a:avLst/>
                  </a:prstGeom>
                  <a:noFill/>
                </p:spPr>
                <p:txBody>
                  <a:bodyPr wrap="none" rtlCol="0">
                    <a:spAutoFit/>
                  </a:bodyPr>
                  <a:lstStyle/>
                  <a:p>
                    <a:r>
                      <a:rPr lang="en-US" sz="1600" dirty="0">
                        <a:solidFill>
                          <a:schemeClr val="accent6">
                            <a:lumMod val="50000"/>
                          </a:schemeClr>
                        </a:solidFill>
                      </a:rPr>
                      <a:t>Wyckoff Site</a:t>
                    </a:r>
                  </a:p>
                </p:txBody>
              </p:sp>
            </p:grpSp>
            <p:sp>
              <p:nvSpPr>
                <p:cNvPr id="36" name="Rectangle 35">
                  <a:extLst>
                    <a:ext uri="{FF2B5EF4-FFF2-40B4-BE49-F238E27FC236}">
                      <a16:creationId xmlns:a16="http://schemas.microsoft.com/office/drawing/2014/main" id="{9446725F-1AA6-426F-A8D3-C42AEBD73EEB}"/>
                    </a:ext>
                  </a:extLst>
                </p:cNvPr>
                <p:cNvSpPr/>
                <p:nvPr/>
              </p:nvSpPr>
              <p:spPr>
                <a:xfrm rot="16200000">
                  <a:off x="9457750" y="2572866"/>
                  <a:ext cx="49195" cy="151102"/>
                </a:xfrm>
                <a:prstGeom prst="rect">
                  <a:avLst/>
                </a:prstGeom>
                <a:solidFill>
                  <a:srgbClr val="DFDE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35" name="Straight Arrow Connector 34">
                <a:extLst>
                  <a:ext uri="{FF2B5EF4-FFF2-40B4-BE49-F238E27FC236}">
                    <a16:creationId xmlns:a16="http://schemas.microsoft.com/office/drawing/2014/main" id="{E2C85E42-7E07-4DD3-865C-1943B2E7BF91}"/>
                  </a:ext>
                </a:extLst>
              </p:cNvPr>
              <p:cNvCxnSpPr/>
              <p:nvPr/>
            </p:nvCxnSpPr>
            <p:spPr>
              <a:xfrm flipH="1" flipV="1">
                <a:off x="9039860" y="2492513"/>
                <a:ext cx="58420" cy="24052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pic>
          <p:nvPicPr>
            <p:cNvPr id="21" name="Picture 20">
              <a:extLst>
                <a:ext uri="{FF2B5EF4-FFF2-40B4-BE49-F238E27FC236}">
                  <a16:creationId xmlns:a16="http://schemas.microsoft.com/office/drawing/2014/main" id="{D429F44E-1283-4F60-8CB0-19F29497171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9998"/>
            <a:stretch/>
          </p:blipFill>
          <p:spPr>
            <a:xfrm>
              <a:off x="10726155" y="913278"/>
              <a:ext cx="349135" cy="1010223"/>
            </a:xfrm>
            <a:prstGeom prst="rect">
              <a:avLst/>
            </a:prstGeom>
            <a:ln>
              <a:noFill/>
            </a:ln>
            <a:effectLst/>
          </p:spPr>
        </p:pic>
      </p:grpSp>
      <p:grpSp>
        <p:nvGrpSpPr>
          <p:cNvPr id="3" name="Group 2">
            <a:extLst>
              <a:ext uri="{FF2B5EF4-FFF2-40B4-BE49-F238E27FC236}">
                <a16:creationId xmlns:a16="http://schemas.microsoft.com/office/drawing/2014/main" id="{5FCDC1F1-DEC8-4F97-8755-0ED5CA7DC10E}"/>
              </a:ext>
            </a:extLst>
          </p:cNvPr>
          <p:cNvGrpSpPr/>
          <p:nvPr/>
        </p:nvGrpSpPr>
        <p:grpSpPr>
          <a:xfrm>
            <a:off x="8892186" y="1006040"/>
            <a:ext cx="3377929" cy="3505251"/>
            <a:chOff x="8892186" y="1006040"/>
            <a:chExt cx="3377929" cy="3505251"/>
          </a:xfrm>
        </p:grpSpPr>
        <p:sp>
          <p:nvSpPr>
            <p:cNvPr id="26" name="Text Box 110">
              <a:extLst>
                <a:ext uri="{FF2B5EF4-FFF2-40B4-BE49-F238E27FC236}">
                  <a16:creationId xmlns:a16="http://schemas.microsoft.com/office/drawing/2014/main" id="{EF11AD1D-BB14-479A-BF0A-A487FFDD4F34}"/>
                </a:ext>
              </a:extLst>
            </p:cNvPr>
            <p:cNvSpPr txBox="1"/>
            <p:nvPr/>
          </p:nvSpPr>
          <p:spPr>
            <a:xfrm>
              <a:off x="9232632" y="3920625"/>
              <a:ext cx="3037483" cy="59066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800" b="1" dirty="0">
                  <a:solidFill>
                    <a:schemeClr val="bg1">
                      <a:lumMod val="50000"/>
                      <a:lumOff val="50000"/>
                    </a:schemeClr>
                  </a:solidFill>
                  <a:effectLst/>
                  <a:latin typeface="Times New Roman" panose="02020603050405020304" pitchFamily="18" charset="0"/>
                  <a:ea typeface="Calibri" panose="020F0502020204030204" pitchFamily="34" charset="0"/>
                </a:rPr>
                <a:t>Image and data from the 2012 EPA Field Investigation Technical Memorandum Wyckoff OU-1 Focused Feasibility Study</a:t>
              </a:r>
              <a:endParaRPr lang="en-US" sz="800" dirty="0">
                <a:solidFill>
                  <a:schemeClr val="bg1">
                    <a:lumMod val="50000"/>
                    <a:lumOff val="50000"/>
                  </a:schemeClr>
                </a:solidFill>
                <a:effectLst/>
                <a:latin typeface="Calibri" panose="020F0502020204030204" pitchFamily="34" charset="0"/>
                <a:ea typeface="Calibri" panose="020F0502020204030204" pitchFamily="34" charset="0"/>
              </a:endParaRPr>
            </a:p>
          </p:txBody>
        </p:sp>
        <p:cxnSp>
          <p:nvCxnSpPr>
            <p:cNvPr id="40" name="Straight Connector 39">
              <a:extLst>
                <a:ext uri="{FF2B5EF4-FFF2-40B4-BE49-F238E27FC236}">
                  <a16:creationId xmlns:a16="http://schemas.microsoft.com/office/drawing/2014/main" id="{AD9FAC94-646A-4369-B9BF-AB2831F497ED}"/>
                </a:ext>
              </a:extLst>
            </p:cNvPr>
            <p:cNvCxnSpPr>
              <a:cxnSpLocks/>
            </p:cNvCxnSpPr>
            <p:nvPr/>
          </p:nvCxnSpPr>
          <p:spPr>
            <a:xfrm>
              <a:off x="11430543" y="1231703"/>
              <a:ext cx="208344" cy="769717"/>
            </a:xfrm>
            <a:prstGeom prst="line">
              <a:avLst/>
            </a:prstGeom>
            <a:ln>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46" name="Straight Connector 45">
              <a:extLst>
                <a:ext uri="{FF2B5EF4-FFF2-40B4-BE49-F238E27FC236}">
                  <a16:creationId xmlns:a16="http://schemas.microsoft.com/office/drawing/2014/main" id="{51A8AC9D-AA78-4BFA-BBB9-32C624DC2DB7}"/>
                </a:ext>
              </a:extLst>
            </p:cNvPr>
            <p:cNvCxnSpPr>
              <a:cxnSpLocks/>
            </p:cNvCxnSpPr>
            <p:nvPr/>
          </p:nvCxnSpPr>
          <p:spPr>
            <a:xfrm>
              <a:off x="11471610" y="1220527"/>
              <a:ext cx="208344" cy="769717"/>
            </a:xfrm>
            <a:prstGeom prst="line">
              <a:avLst/>
            </a:prstGeom>
            <a:ln>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47" name="Straight Connector 46">
              <a:extLst>
                <a:ext uri="{FF2B5EF4-FFF2-40B4-BE49-F238E27FC236}">
                  <a16:creationId xmlns:a16="http://schemas.microsoft.com/office/drawing/2014/main" id="{F79D43C8-464A-4FC0-823A-85CCFEA1A94C}"/>
                </a:ext>
              </a:extLst>
            </p:cNvPr>
            <p:cNvCxnSpPr>
              <a:cxnSpLocks/>
            </p:cNvCxnSpPr>
            <p:nvPr/>
          </p:nvCxnSpPr>
          <p:spPr>
            <a:xfrm>
              <a:off x="11509299" y="1209351"/>
              <a:ext cx="208344" cy="769717"/>
            </a:xfrm>
            <a:prstGeom prst="line">
              <a:avLst/>
            </a:prstGeom>
            <a:ln>
              <a:solidFill>
                <a:srgbClr val="FF0000"/>
              </a:solidFill>
            </a:ln>
          </p:spPr>
          <p:style>
            <a:lnRef idx="3">
              <a:schemeClr val="accent1"/>
            </a:lnRef>
            <a:fillRef idx="0">
              <a:schemeClr val="accent1"/>
            </a:fillRef>
            <a:effectRef idx="2">
              <a:schemeClr val="accent1"/>
            </a:effectRef>
            <a:fontRef idx="minor">
              <a:schemeClr val="tx1"/>
            </a:fontRef>
          </p:style>
        </p:cxnSp>
        <p:sp>
          <p:nvSpPr>
            <p:cNvPr id="25" name="Text Box 107">
              <a:extLst>
                <a:ext uri="{FF2B5EF4-FFF2-40B4-BE49-F238E27FC236}">
                  <a16:creationId xmlns:a16="http://schemas.microsoft.com/office/drawing/2014/main" id="{0581BC2B-DFA9-4148-9E9C-9F0EDD1E092C}"/>
                </a:ext>
              </a:extLst>
            </p:cNvPr>
            <p:cNvSpPr txBox="1"/>
            <p:nvPr/>
          </p:nvSpPr>
          <p:spPr>
            <a:xfrm>
              <a:off x="8892186" y="1122882"/>
              <a:ext cx="2228643" cy="380732"/>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400" b="1" dirty="0">
                  <a:solidFill>
                    <a:schemeClr val="bg1">
                      <a:lumMod val="25000"/>
                      <a:lumOff val="75000"/>
                    </a:schemeClr>
                  </a:solidFill>
                  <a:effectLst/>
                  <a:latin typeface="Calibri" panose="020F0502020204030204" pitchFamily="34" charset="0"/>
                  <a:ea typeface="Calibri" panose="020F0502020204030204" pitchFamily="34" charset="0"/>
                </a:rPr>
                <a:t>Eagle Harbor, WA</a:t>
              </a:r>
              <a:endParaRPr lang="en-US" sz="1100" dirty="0">
                <a:solidFill>
                  <a:schemeClr val="bg1">
                    <a:lumMod val="25000"/>
                    <a:lumOff val="75000"/>
                  </a:schemeClr>
                </a:solidFill>
                <a:effectLst/>
                <a:latin typeface="Calibri" panose="020F0502020204030204" pitchFamily="34" charset="0"/>
                <a:ea typeface="Calibri" panose="020F0502020204030204" pitchFamily="34" charset="0"/>
              </a:endParaRPr>
            </a:p>
          </p:txBody>
        </p:sp>
        <p:sp>
          <p:nvSpPr>
            <p:cNvPr id="48" name="Text Box 107">
              <a:extLst>
                <a:ext uri="{FF2B5EF4-FFF2-40B4-BE49-F238E27FC236}">
                  <a16:creationId xmlns:a16="http://schemas.microsoft.com/office/drawing/2014/main" id="{D95B2E34-7889-4AE6-9DD7-CBB4F649565D}"/>
                </a:ext>
              </a:extLst>
            </p:cNvPr>
            <p:cNvSpPr txBox="1"/>
            <p:nvPr/>
          </p:nvSpPr>
          <p:spPr>
            <a:xfrm>
              <a:off x="11486831" y="1006040"/>
              <a:ext cx="741083" cy="54714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400" b="1" dirty="0">
                  <a:solidFill>
                    <a:srgbClr val="FF0000"/>
                  </a:solidFill>
                  <a:effectLst/>
                  <a:latin typeface="Calibri" panose="020F0502020204030204" pitchFamily="34" charset="0"/>
                  <a:ea typeface="Calibri" panose="020F0502020204030204" pitchFamily="34" charset="0"/>
                </a:rPr>
                <a:t>Survey Pattern</a:t>
              </a:r>
              <a:endParaRPr lang="en-US" sz="1100" dirty="0">
                <a:solidFill>
                  <a:srgbClr val="FF0000"/>
                </a:solidFill>
                <a:effectLst/>
                <a:latin typeface="Calibri" panose="020F0502020204030204" pitchFamily="34" charset="0"/>
                <a:ea typeface="Calibri" panose="020F0502020204030204" pitchFamily="34" charset="0"/>
              </a:endParaRPr>
            </a:p>
          </p:txBody>
        </p:sp>
      </p:grpSp>
      <p:sp>
        <p:nvSpPr>
          <p:cNvPr id="39" name="TextBox 38">
            <a:extLst>
              <a:ext uri="{FF2B5EF4-FFF2-40B4-BE49-F238E27FC236}">
                <a16:creationId xmlns:a16="http://schemas.microsoft.com/office/drawing/2014/main" id="{116FC1A0-D8E0-493A-8C1C-A639E582217D}"/>
              </a:ext>
            </a:extLst>
          </p:cNvPr>
          <p:cNvSpPr txBox="1"/>
          <p:nvPr/>
        </p:nvSpPr>
        <p:spPr>
          <a:xfrm>
            <a:off x="4963581" y="383421"/>
            <a:ext cx="2092624" cy="461665"/>
          </a:xfrm>
          <a:prstGeom prst="rect">
            <a:avLst/>
          </a:prstGeom>
          <a:noFill/>
        </p:spPr>
        <p:txBody>
          <a:bodyPr wrap="none" rtlCol="0">
            <a:spAutoFit/>
          </a:bodyPr>
          <a:lstStyle/>
          <a:p>
            <a:r>
              <a:rPr lang="en-US" sz="2400" dirty="0"/>
              <a:t>Cable Recovery</a:t>
            </a:r>
          </a:p>
        </p:txBody>
      </p:sp>
      <p:pic>
        <p:nvPicPr>
          <p:cNvPr id="4" name="IMG_6619">
            <a:hlinkClick r:id="" action="ppaction://media"/>
            <a:extLst>
              <a:ext uri="{FF2B5EF4-FFF2-40B4-BE49-F238E27FC236}">
                <a16:creationId xmlns:a16="http://schemas.microsoft.com/office/drawing/2014/main" id="{5EA310D4-27BC-410D-9A7A-4FFCA09E1240}"/>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578832" y="882092"/>
            <a:ext cx="3021347" cy="5371284"/>
          </a:xfrm>
          <a:prstGeom prst="rect">
            <a:avLst/>
          </a:prstGeom>
        </p:spPr>
      </p:pic>
      <p:sp>
        <p:nvSpPr>
          <p:cNvPr id="34" name="Rectangle 33">
            <a:extLst>
              <a:ext uri="{FF2B5EF4-FFF2-40B4-BE49-F238E27FC236}">
                <a16:creationId xmlns:a16="http://schemas.microsoft.com/office/drawing/2014/main" id="{7AD0CE31-8F97-46BD-8ED0-1E9E4303B191}"/>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177977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2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674" y="487207"/>
            <a:ext cx="9072168" cy="671975"/>
          </a:xfrm>
        </p:spPr>
        <p:txBody>
          <a:bodyPr>
            <a:normAutofit/>
          </a:bodyPr>
          <a:lstStyle/>
          <a:p>
            <a:r>
              <a:rPr lang="en-US" altLang="en-US" dirty="0"/>
              <a:t>Marine IP: Method</a:t>
            </a:r>
            <a:endParaRPr lang="en-US" dirty="0"/>
          </a:p>
        </p:txBody>
      </p:sp>
      <p:sp>
        <p:nvSpPr>
          <p:cNvPr id="8" name="Text Placeholder 3"/>
          <p:cNvSpPr txBox="1">
            <a:spLocks/>
          </p:cNvSpPr>
          <p:nvPr/>
        </p:nvSpPr>
        <p:spPr>
          <a:xfrm>
            <a:off x="388512" y="1125731"/>
            <a:ext cx="3566882" cy="4049787"/>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B0F0"/>
                </a:solidFill>
              </a:rPr>
              <a:t>Oil-Under-Ice testing: CRREL Testing Facility</a:t>
            </a:r>
          </a:p>
          <a:p>
            <a:pPr marL="342900" indent="-342900">
              <a:buFont typeface="Arial" panose="020B0604020202020204" pitchFamily="34" charset="0"/>
              <a:buChar char="•"/>
            </a:pPr>
            <a:r>
              <a:rPr lang="en-US" sz="2200" dirty="0"/>
              <a:t>A cable streamed under tank ice</a:t>
            </a:r>
          </a:p>
          <a:p>
            <a:pPr marL="342900" indent="-342900">
              <a:buFont typeface="Arial" panose="020B0604020202020204" pitchFamily="34" charset="0"/>
              <a:buChar char="•"/>
            </a:pPr>
            <a:r>
              <a:rPr lang="en-US" sz="2200" dirty="0"/>
              <a:t>Transmit electrodes emit a controlled electrical current</a:t>
            </a:r>
          </a:p>
          <a:p>
            <a:pPr marL="342900" indent="-342900">
              <a:buFont typeface="Arial" panose="020B0604020202020204" pitchFamily="34" charset="0"/>
              <a:buChar char="•"/>
            </a:pPr>
            <a:r>
              <a:rPr lang="en-US" sz="2200" dirty="0"/>
              <a:t>Receiver electrodes measure changes in the signal due to substances encountered</a:t>
            </a:r>
          </a:p>
        </p:txBody>
      </p:sp>
      <p:sp>
        <p:nvSpPr>
          <p:cNvPr id="30" name="TextBox 29">
            <a:extLst>
              <a:ext uri="{FF2B5EF4-FFF2-40B4-BE49-F238E27FC236}">
                <a16:creationId xmlns:a16="http://schemas.microsoft.com/office/drawing/2014/main" id="{B718280E-C7F1-41AD-AAAA-C3B9EB496F87}"/>
              </a:ext>
            </a:extLst>
          </p:cNvPr>
          <p:cNvSpPr txBox="1"/>
          <p:nvPr/>
        </p:nvSpPr>
        <p:spPr>
          <a:xfrm>
            <a:off x="9990972" y="2980722"/>
            <a:ext cx="1939047" cy="923330"/>
          </a:xfrm>
          <a:prstGeom prst="rect">
            <a:avLst/>
          </a:prstGeom>
          <a:noFill/>
        </p:spPr>
        <p:txBody>
          <a:bodyPr wrap="square" rtlCol="0">
            <a:spAutoFit/>
          </a:bodyPr>
          <a:lstStyle/>
          <a:p>
            <a:pPr algn="ctr"/>
            <a:r>
              <a:rPr lang="en-US" dirty="0"/>
              <a:t>Induced Polarization Streamer Tail</a:t>
            </a:r>
          </a:p>
        </p:txBody>
      </p:sp>
      <p:grpSp>
        <p:nvGrpSpPr>
          <p:cNvPr id="4" name="Group 3">
            <a:extLst>
              <a:ext uri="{FF2B5EF4-FFF2-40B4-BE49-F238E27FC236}">
                <a16:creationId xmlns:a16="http://schemas.microsoft.com/office/drawing/2014/main" id="{C1264DD2-1E54-4E66-A571-9ECBD5F3398B}"/>
              </a:ext>
            </a:extLst>
          </p:cNvPr>
          <p:cNvGrpSpPr/>
          <p:nvPr/>
        </p:nvGrpSpPr>
        <p:grpSpPr>
          <a:xfrm>
            <a:off x="4121714" y="2440800"/>
            <a:ext cx="7860186" cy="3999861"/>
            <a:chOff x="4121714" y="2440800"/>
            <a:chExt cx="7860186" cy="3999861"/>
          </a:xfrm>
        </p:grpSpPr>
        <p:grpSp>
          <p:nvGrpSpPr>
            <p:cNvPr id="41" name="Group 40">
              <a:extLst>
                <a:ext uri="{FF2B5EF4-FFF2-40B4-BE49-F238E27FC236}">
                  <a16:creationId xmlns:a16="http://schemas.microsoft.com/office/drawing/2014/main" id="{671719BB-200F-484B-8F55-196EA6CA31E8}"/>
                </a:ext>
              </a:extLst>
            </p:cNvPr>
            <p:cNvGrpSpPr/>
            <p:nvPr/>
          </p:nvGrpSpPr>
          <p:grpSpPr>
            <a:xfrm>
              <a:off x="4121714" y="2440800"/>
              <a:ext cx="7860186" cy="3999861"/>
              <a:chOff x="4163200" y="2679800"/>
              <a:chExt cx="7860186" cy="3999861"/>
            </a:xfrm>
          </p:grpSpPr>
          <p:pic>
            <p:nvPicPr>
              <p:cNvPr id="17" name="image10.png">
                <a:extLst>
                  <a:ext uri="{FF2B5EF4-FFF2-40B4-BE49-F238E27FC236}">
                    <a16:creationId xmlns:a16="http://schemas.microsoft.com/office/drawing/2014/main" id="{6309CF58-9490-4710-9BBC-300FF6A2D485}"/>
                  </a:ext>
                </a:extLst>
              </p:cNvPr>
              <p:cNvPicPr/>
              <p:nvPr/>
            </p:nvPicPr>
            <p:blipFill>
              <a:blip r:embed="rId3"/>
              <a:srcRect/>
              <a:stretch>
                <a:fillRect/>
              </a:stretch>
            </p:blipFill>
            <p:spPr>
              <a:xfrm>
                <a:off x="4163200" y="2830407"/>
                <a:ext cx="7860186" cy="3849254"/>
              </a:xfrm>
              <a:prstGeom prst="rect">
                <a:avLst/>
              </a:prstGeom>
              <a:ln/>
            </p:spPr>
          </p:pic>
          <p:grpSp>
            <p:nvGrpSpPr>
              <p:cNvPr id="35" name="Group 34">
                <a:extLst>
                  <a:ext uri="{FF2B5EF4-FFF2-40B4-BE49-F238E27FC236}">
                    <a16:creationId xmlns:a16="http://schemas.microsoft.com/office/drawing/2014/main" id="{70D4778C-DBC8-4A85-83F9-31F4EFA08433}"/>
                  </a:ext>
                </a:extLst>
              </p:cNvPr>
              <p:cNvGrpSpPr/>
              <p:nvPr/>
            </p:nvGrpSpPr>
            <p:grpSpPr>
              <a:xfrm>
                <a:off x="4857345" y="2679800"/>
                <a:ext cx="7062280" cy="1709613"/>
                <a:chOff x="4857345" y="2679800"/>
                <a:chExt cx="7062280" cy="1709613"/>
              </a:xfrm>
            </p:grpSpPr>
            <p:sp>
              <p:nvSpPr>
                <p:cNvPr id="19" name="Rectangle 18">
                  <a:extLst>
                    <a:ext uri="{FF2B5EF4-FFF2-40B4-BE49-F238E27FC236}">
                      <a16:creationId xmlns:a16="http://schemas.microsoft.com/office/drawing/2014/main" id="{CF1584E9-3E71-471C-A757-8C0592FE0B21}"/>
                    </a:ext>
                  </a:extLst>
                </p:cNvPr>
                <p:cNvSpPr/>
                <p:nvPr/>
              </p:nvSpPr>
              <p:spPr>
                <a:xfrm>
                  <a:off x="9944910" y="2814453"/>
                  <a:ext cx="1974715" cy="1498400"/>
                </a:xfrm>
                <a:prstGeom prst="rect">
                  <a:avLst/>
                </a:prstGeom>
                <a:solidFill>
                  <a:srgbClr val="222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6840A1A8-8D3C-4704-B168-32E5A40DD2AB}"/>
                    </a:ext>
                  </a:extLst>
                </p:cNvPr>
                <p:cNvSpPr/>
                <p:nvPr/>
              </p:nvSpPr>
              <p:spPr>
                <a:xfrm>
                  <a:off x="4857345" y="3197332"/>
                  <a:ext cx="977629" cy="732642"/>
                </a:xfrm>
                <a:prstGeom prst="rect">
                  <a:avLst/>
                </a:prstGeom>
                <a:solidFill>
                  <a:srgbClr val="2134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B38199ED-CBD9-440D-8D10-E6F317AA2F1E}"/>
                    </a:ext>
                  </a:extLst>
                </p:cNvPr>
                <p:cNvSpPr txBox="1"/>
                <p:nvPr/>
              </p:nvSpPr>
              <p:spPr>
                <a:xfrm>
                  <a:off x="4934033" y="3636922"/>
                  <a:ext cx="919262" cy="646331"/>
                </a:xfrm>
                <a:prstGeom prst="rect">
                  <a:avLst/>
                </a:prstGeom>
                <a:noFill/>
              </p:spPr>
              <p:txBody>
                <a:bodyPr wrap="square" rtlCol="0">
                  <a:spAutoFit/>
                </a:bodyPr>
                <a:lstStyle/>
                <a:p>
                  <a:pPr algn="ctr"/>
                  <a:r>
                    <a:rPr lang="en-US" dirty="0"/>
                    <a:t>Control line</a:t>
                  </a:r>
                </a:p>
              </p:txBody>
            </p:sp>
            <p:cxnSp>
              <p:nvCxnSpPr>
                <p:cNvPr id="29" name="Straight Arrow Connector 28">
                  <a:extLst>
                    <a:ext uri="{FF2B5EF4-FFF2-40B4-BE49-F238E27FC236}">
                      <a16:creationId xmlns:a16="http://schemas.microsoft.com/office/drawing/2014/main" id="{086CB93C-F558-4B27-BFFE-59FE8164D4E3}"/>
                    </a:ext>
                  </a:extLst>
                </p:cNvPr>
                <p:cNvCxnSpPr/>
                <p:nvPr/>
              </p:nvCxnSpPr>
              <p:spPr>
                <a:xfrm flipH="1">
                  <a:off x="4990533" y="4007796"/>
                  <a:ext cx="121353" cy="249334"/>
                </a:xfrm>
                <a:prstGeom prst="straightConnector1">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1" name="Straight Arrow Connector 30">
                  <a:extLst>
                    <a:ext uri="{FF2B5EF4-FFF2-40B4-BE49-F238E27FC236}">
                      <a16:creationId xmlns:a16="http://schemas.microsoft.com/office/drawing/2014/main" id="{918EB45B-6971-46A9-AC0F-592CF9445A88}"/>
                    </a:ext>
                  </a:extLst>
                </p:cNvPr>
                <p:cNvCxnSpPr>
                  <a:cxnSpLocks/>
                </p:cNvCxnSpPr>
                <p:nvPr/>
              </p:nvCxnSpPr>
              <p:spPr>
                <a:xfrm>
                  <a:off x="11083170" y="4147567"/>
                  <a:ext cx="139306" cy="241846"/>
                </a:xfrm>
                <a:prstGeom prst="straightConnector1">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3" name="Rectangle 32">
                  <a:extLst>
                    <a:ext uri="{FF2B5EF4-FFF2-40B4-BE49-F238E27FC236}">
                      <a16:creationId xmlns:a16="http://schemas.microsoft.com/office/drawing/2014/main" id="{EFCA3DCF-FF75-4A0F-8798-70B830632638}"/>
                    </a:ext>
                  </a:extLst>
                </p:cNvPr>
                <p:cNvSpPr/>
                <p:nvPr/>
              </p:nvSpPr>
              <p:spPr>
                <a:xfrm>
                  <a:off x="6047609" y="2679800"/>
                  <a:ext cx="3375251" cy="1498400"/>
                </a:xfrm>
                <a:prstGeom prst="rect">
                  <a:avLst/>
                </a:prstGeom>
                <a:solidFill>
                  <a:srgbClr val="213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103EC774-BE8D-407A-B573-89DB5E39D1B5}"/>
                    </a:ext>
                  </a:extLst>
                </p:cNvPr>
                <p:cNvSpPr txBox="1"/>
                <p:nvPr/>
              </p:nvSpPr>
              <p:spPr>
                <a:xfrm>
                  <a:off x="6096000" y="3175257"/>
                  <a:ext cx="1939047" cy="923330"/>
                </a:xfrm>
                <a:prstGeom prst="rect">
                  <a:avLst/>
                </a:prstGeom>
                <a:noFill/>
              </p:spPr>
              <p:txBody>
                <a:bodyPr wrap="square" rtlCol="0">
                  <a:spAutoFit/>
                </a:bodyPr>
                <a:lstStyle/>
                <a:p>
                  <a:pPr algn="ctr"/>
                  <a:r>
                    <a:rPr lang="en-US" dirty="0"/>
                    <a:t>Transmit (red) and receive (green) electrodes</a:t>
                  </a:r>
                </a:p>
              </p:txBody>
            </p:sp>
            <p:sp>
              <p:nvSpPr>
                <p:cNvPr id="34" name="Rectangle 33">
                  <a:extLst>
                    <a:ext uri="{FF2B5EF4-FFF2-40B4-BE49-F238E27FC236}">
                      <a16:creationId xmlns:a16="http://schemas.microsoft.com/office/drawing/2014/main" id="{72484A81-8AFA-4610-AC86-B63F95092FB5}"/>
                    </a:ext>
                  </a:extLst>
                </p:cNvPr>
                <p:cNvSpPr/>
                <p:nvPr/>
              </p:nvSpPr>
              <p:spPr>
                <a:xfrm>
                  <a:off x="9001329" y="2680930"/>
                  <a:ext cx="1867710" cy="1498400"/>
                </a:xfrm>
                <a:prstGeom prst="rect">
                  <a:avLst/>
                </a:prstGeom>
                <a:solidFill>
                  <a:srgbClr val="223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FAD72BF6-1695-4097-815C-E496255CF07D}"/>
                    </a:ext>
                  </a:extLst>
                </p:cNvPr>
                <p:cNvSpPr txBox="1"/>
                <p:nvPr/>
              </p:nvSpPr>
              <p:spPr>
                <a:xfrm>
                  <a:off x="8258782" y="3452256"/>
                  <a:ext cx="1939047" cy="646331"/>
                </a:xfrm>
                <a:prstGeom prst="rect">
                  <a:avLst/>
                </a:prstGeom>
                <a:noFill/>
              </p:spPr>
              <p:txBody>
                <a:bodyPr wrap="square" rtlCol="0">
                  <a:spAutoFit/>
                </a:bodyPr>
                <a:lstStyle/>
                <a:p>
                  <a:pPr algn="ctr"/>
                  <a:r>
                    <a:rPr lang="en-US" dirty="0"/>
                    <a:t>Buoys (yellow) provide flotation</a:t>
                  </a:r>
                </a:p>
              </p:txBody>
            </p:sp>
          </p:grpSp>
          <mc:AlternateContent xmlns:mc="http://schemas.openxmlformats.org/markup-compatibility/2006" xmlns:p14="http://schemas.microsoft.com/office/powerpoint/2010/main">
            <mc:Choice Requires="p14">
              <p:contentPart p14:bwMode="auto" r:id="rId4">
                <p14:nvContentPartPr>
                  <p14:cNvPr id="36" name="Ink 35">
                    <a:extLst>
                      <a:ext uri="{FF2B5EF4-FFF2-40B4-BE49-F238E27FC236}">
                        <a16:creationId xmlns:a16="http://schemas.microsoft.com/office/drawing/2014/main" id="{7A03ECFF-313B-4C2B-85C6-37C1E847DADE}"/>
                      </a:ext>
                    </a:extLst>
                  </p14:cNvPr>
                  <p14:cNvContentPartPr/>
                  <p14:nvPr/>
                </p14:nvContentPartPr>
                <p14:xfrm>
                  <a:off x="11786990" y="4220888"/>
                  <a:ext cx="120240" cy="96480"/>
                </p14:xfrm>
              </p:contentPart>
            </mc:Choice>
            <mc:Fallback xmlns="">
              <p:pic>
                <p:nvPicPr>
                  <p:cNvPr id="36" name="Ink 35">
                    <a:extLst>
                      <a:ext uri="{FF2B5EF4-FFF2-40B4-BE49-F238E27FC236}">
                        <a16:creationId xmlns:a16="http://schemas.microsoft.com/office/drawing/2014/main" id="{7A03ECFF-313B-4C2B-85C6-37C1E847DADE}"/>
                      </a:ext>
                    </a:extLst>
                  </p:cNvPr>
                  <p:cNvPicPr/>
                  <p:nvPr/>
                </p:nvPicPr>
                <p:blipFill>
                  <a:blip r:embed="rId5"/>
                  <a:stretch>
                    <a:fillRect/>
                  </a:stretch>
                </p:blipFill>
                <p:spPr>
                  <a:xfrm>
                    <a:off x="11750990" y="4185248"/>
                    <a:ext cx="19188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7" name="Ink 36">
                    <a:extLst>
                      <a:ext uri="{FF2B5EF4-FFF2-40B4-BE49-F238E27FC236}">
                        <a16:creationId xmlns:a16="http://schemas.microsoft.com/office/drawing/2014/main" id="{A8936436-9DC8-421A-AC1D-2EBF86F588EA}"/>
                      </a:ext>
                    </a:extLst>
                  </p14:cNvPr>
                  <p14:cNvContentPartPr/>
                  <p14:nvPr/>
                </p14:nvContentPartPr>
                <p14:xfrm>
                  <a:off x="11867630" y="3792488"/>
                  <a:ext cx="52920" cy="428760"/>
                </p14:xfrm>
              </p:contentPart>
            </mc:Choice>
            <mc:Fallback xmlns="">
              <p:pic>
                <p:nvPicPr>
                  <p:cNvPr id="37" name="Ink 36">
                    <a:extLst>
                      <a:ext uri="{FF2B5EF4-FFF2-40B4-BE49-F238E27FC236}">
                        <a16:creationId xmlns:a16="http://schemas.microsoft.com/office/drawing/2014/main" id="{A8936436-9DC8-421A-AC1D-2EBF86F588EA}"/>
                      </a:ext>
                    </a:extLst>
                  </p:cNvPr>
                  <p:cNvPicPr/>
                  <p:nvPr/>
                </p:nvPicPr>
                <p:blipFill>
                  <a:blip r:embed="rId7"/>
                  <a:stretch>
                    <a:fillRect/>
                  </a:stretch>
                </p:blipFill>
                <p:spPr>
                  <a:xfrm>
                    <a:off x="11831630" y="3756848"/>
                    <a:ext cx="124560" cy="500400"/>
                  </a:xfrm>
                  <a:prstGeom prst="rect">
                    <a:avLst/>
                  </a:prstGeom>
                </p:spPr>
              </p:pic>
            </mc:Fallback>
          </mc:AlternateContent>
          <p:sp>
            <p:nvSpPr>
              <p:cNvPr id="38" name="Oval 37">
                <a:extLst>
                  <a:ext uri="{FF2B5EF4-FFF2-40B4-BE49-F238E27FC236}">
                    <a16:creationId xmlns:a16="http://schemas.microsoft.com/office/drawing/2014/main" id="{16BDE768-610A-4E6D-8D67-D06078CDDFBC}"/>
                  </a:ext>
                </a:extLst>
              </p:cNvPr>
              <p:cNvSpPr/>
              <p:nvPr/>
            </p:nvSpPr>
            <p:spPr>
              <a:xfrm>
                <a:off x="11823402" y="3175257"/>
                <a:ext cx="139430" cy="518809"/>
              </a:xfrm>
              <a:prstGeom prst="ellips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Rectangle 2">
              <a:extLst>
                <a:ext uri="{FF2B5EF4-FFF2-40B4-BE49-F238E27FC236}">
                  <a16:creationId xmlns:a16="http://schemas.microsoft.com/office/drawing/2014/main" id="{38886363-3C69-439F-A859-62AC84685107}"/>
                </a:ext>
              </a:extLst>
            </p:cNvPr>
            <p:cNvSpPr/>
            <p:nvPr/>
          </p:nvSpPr>
          <p:spPr>
            <a:xfrm>
              <a:off x="6011306" y="3841288"/>
              <a:ext cx="658803" cy="532356"/>
            </a:xfrm>
            <a:prstGeom prst="rect">
              <a:avLst/>
            </a:prstGeom>
            <a:solidFill>
              <a:srgbClr val="223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278C4B0D-3EB3-4E43-A1FE-0A3881884145}"/>
                </a:ext>
              </a:extLst>
            </p:cNvPr>
            <p:cNvSpPr/>
            <p:nvPr/>
          </p:nvSpPr>
          <p:spPr>
            <a:xfrm>
              <a:off x="7946417" y="3841095"/>
              <a:ext cx="658803" cy="532356"/>
            </a:xfrm>
            <a:prstGeom prst="rect">
              <a:avLst/>
            </a:prstGeom>
            <a:solidFill>
              <a:srgbClr val="223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9377544C-8A28-4944-808C-41D1D4D187E2}"/>
                </a:ext>
              </a:extLst>
            </p:cNvPr>
            <p:cNvSpPr/>
            <p:nvPr/>
          </p:nvSpPr>
          <p:spPr>
            <a:xfrm>
              <a:off x="9990972" y="3836980"/>
              <a:ext cx="658803" cy="532356"/>
            </a:xfrm>
            <a:prstGeom prst="rect">
              <a:avLst/>
            </a:prstGeom>
            <a:solidFill>
              <a:srgbClr val="223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0728DD3A-BE76-4117-BD70-35532DFC91AE}"/>
                </a:ext>
              </a:extLst>
            </p:cNvPr>
            <p:cNvSpPr/>
            <p:nvPr/>
          </p:nvSpPr>
          <p:spPr>
            <a:xfrm>
              <a:off x="6037190" y="3845106"/>
              <a:ext cx="658803" cy="532356"/>
            </a:xfrm>
            <a:prstGeom prst="rect">
              <a:avLst/>
            </a:prstGeom>
            <a:solidFill>
              <a:srgbClr val="223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B4535321-FEEE-4A5E-B37A-03437C36C2BD}"/>
                </a:ext>
              </a:extLst>
            </p:cNvPr>
            <p:cNvSpPr/>
            <p:nvPr/>
          </p:nvSpPr>
          <p:spPr>
            <a:xfrm>
              <a:off x="7972301" y="3844913"/>
              <a:ext cx="658803" cy="532356"/>
            </a:xfrm>
            <a:prstGeom prst="rect">
              <a:avLst/>
            </a:prstGeom>
            <a:solidFill>
              <a:srgbClr val="223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62464EFC-38DD-42A0-8F76-BD9DA73FC902}"/>
                </a:ext>
              </a:extLst>
            </p:cNvPr>
            <p:cNvSpPr/>
            <p:nvPr/>
          </p:nvSpPr>
          <p:spPr>
            <a:xfrm>
              <a:off x="10016856" y="3840798"/>
              <a:ext cx="658803" cy="532356"/>
            </a:xfrm>
            <a:prstGeom prst="rect">
              <a:avLst/>
            </a:prstGeom>
            <a:solidFill>
              <a:srgbClr val="223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Picture 6" descr="A person standing in front of a building&#10;&#10;Description automatically generated">
            <a:extLst>
              <a:ext uri="{FF2B5EF4-FFF2-40B4-BE49-F238E27FC236}">
                <a16:creationId xmlns:a16="http://schemas.microsoft.com/office/drawing/2014/main" id="{B02032C6-8BA7-4BAE-B5AD-8B5E5EF84BC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4493" t="13351" r="14727" b="16327"/>
          <a:stretch/>
        </p:blipFill>
        <p:spPr>
          <a:xfrm>
            <a:off x="5774165" y="674206"/>
            <a:ext cx="4438791" cy="2036699"/>
          </a:xfrm>
          <a:prstGeom prst="rect">
            <a:avLst/>
          </a:prstGeom>
          <a:ln>
            <a:noFill/>
          </a:ln>
          <a:effectLst>
            <a:outerShdw blurRad="190500" algn="tl" rotWithShape="0">
              <a:srgbClr val="000000">
                <a:alpha val="70000"/>
              </a:srgbClr>
            </a:outerShdw>
          </a:effectLst>
        </p:spPr>
      </p:pic>
      <p:sp>
        <p:nvSpPr>
          <p:cNvPr id="39" name="Rectangle 38">
            <a:extLst>
              <a:ext uri="{FF2B5EF4-FFF2-40B4-BE49-F238E27FC236}">
                <a16:creationId xmlns:a16="http://schemas.microsoft.com/office/drawing/2014/main" id="{2632C81C-08E7-4394-9B38-553D03ED3B0A}"/>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2768927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47183C5-5E4A-47D9-B6DD-6B1DEC4485C1}"/>
              </a:ext>
            </a:extLst>
          </p:cNvPr>
          <p:cNvGrpSpPr/>
          <p:nvPr/>
        </p:nvGrpSpPr>
        <p:grpSpPr>
          <a:xfrm>
            <a:off x="5325123" y="377413"/>
            <a:ext cx="6167253" cy="2833373"/>
            <a:chOff x="5830188" y="377413"/>
            <a:chExt cx="6167253" cy="2833373"/>
          </a:xfrm>
        </p:grpSpPr>
        <p:pic>
          <p:nvPicPr>
            <p:cNvPr id="10" name="Picture 9" descr="A building covered in snow&#10;&#10;Description automatically generated">
              <a:extLst>
                <a:ext uri="{FF2B5EF4-FFF2-40B4-BE49-F238E27FC236}">
                  <a16:creationId xmlns:a16="http://schemas.microsoft.com/office/drawing/2014/main" id="{DCAD6C5A-83A4-4F0C-91B5-7A9D62EFD7B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5591" b="28241"/>
            <a:stretch/>
          </p:blipFill>
          <p:spPr>
            <a:xfrm>
              <a:off x="5945825" y="710214"/>
              <a:ext cx="5935980" cy="2500572"/>
            </a:xfrm>
            <a:prstGeom prst="rect">
              <a:avLst/>
            </a:prstGeom>
            <a:ln>
              <a:noFill/>
            </a:ln>
            <a:effectLst>
              <a:outerShdw blurRad="190500" algn="tl" rotWithShape="0">
                <a:srgbClr val="000000">
                  <a:alpha val="70000"/>
                </a:srgbClr>
              </a:outerShdw>
            </a:effectLst>
          </p:spPr>
        </p:pic>
        <p:sp>
          <p:nvSpPr>
            <p:cNvPr id="16" name="TextBox 15">
              <a:extLst>
                <a:ext uri="{FF2B5EF4-FFF2-40B4-BE49-F238E27FC236}">
                  <a16:creationId xmlns:a16="http://schemas.microsoft.com/office/drawing/2014/main" id="{89DB19B1-0103-42DC-A3EB-11EE2C820020}"/>
                </a:ext>
              </a:extLst>
            </p:cNvPr>
            <p:cNvSpPr txBox="1"/>
            <p:nvPr/>
          </p:nvSpPr>
          <p:spPr>
            <a:xfrm>
              <a:off x="5830188" y="377413"/>
              <a:ext cx="6167253" cy="400110"/>
            </a:xfrm>
            <a:prstGeom prst="rect">
              <a:avLst/>
            </a:prstGeom>
            <a:noFill/>
          </p:spPr>
          <p:txBody>
            <a:bodyPr wrap="square" rtlCol="0">
              <a:spAutoFit/>
            </a:bodyPr>
            <a:lstStyle/>
            <a:p>
              <a:r>
                <a:rPr lang="en-US" sz="2000" dirty="0">
                  <a:solidFill>
                    <a:schemeClr val="bg1">
                      <a:lumMod val="25000"/>
                      <a:lumOff val="75000"/>
                    </a:schemeClr>
                  </a:solidFill>
                </a:rPr>
                <a:t>Cold Regions Research &amp; Engineering Laboratory (CRREL)</a:t>
              </a:r>
            </a:p>
          </p:txBody>
        </p:sp>
      </p:grpSp>
      <p:sp>
        <p:nvSpPr>
          <p:cNvPr id="2" name="Title 1"/>
          <p:cNvSpPr>
            <a:spLocks noGrp="1"/>
          </p:cNvSpPr>
          <p:nvPr>
            <p:ph type="title"/>
          </p:nvPr>
        </p:nvSpPr>
        <p:spPr>
          <a:xfrm>
            <a:off x="341891" y="196447"/>
            <a:ext cx="9072168" cy="960582"/>
          </a:xfrm>
        </p:spPr>
        <p:txBody>
          <a:bodyPr>
            <a:normAutofit/>
          </a:bodyPr>
          <a:lstStyle/>
          <a:p>
            <a:r>
              <a:rPr lang="en-US" altLang="en-US" dirty="0"/>
              <a:t>Marine IP: Method</a:t>
            </a:r>
            <a:endParaRPr lang="en-US" dirty="0"/>
          </a:p>
        </p:txBody>
      </p:sp>
      <p:sp>
        <p:nvSpPr>
          <p:cNvPr id="8" name="Text Placeholder 3"/>
          <p:cNvSpPr txBox="1">
            <a:spLocks/>
          </p:cNvSpPr>
          <p:nvPr/>
        </p:nvSpPr>
        <p:spPr>
          <a:xfrm>
            <a:off x="394451" y="1130119"/>
            <a:ext cx="3782658"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B0F0"/>
                </a:solidFill>
              </a:rPr>
              <a:t>Oil-Under-Ice testing: </a:t>
            </a:r>
          </a:p>
          <a:p>
            <a:r>
              <a:rPr lang="en-US" sz="2400" b="1" dirty="0">
                <a:solidFill>
                  <a:srgbClr val="00B0F0"/>
                </a:solidFill>
              </a:rPr>
              <a:t>CRREL Testing Facility:</a:t>
            </a:r>
          </a:p>
          <a:p>
            <a:r>
              <a:rPr lang="en-US" sz="2200" dirty="0"/>
              <a:t>Study design included 6 test scenarios:</a:t>
            </a:r>
          </a:p>
          <a:p>
            <a:pPr marL="285750" lvl="1" indent="-285750"/>
            <a:r>
              <a:rPr lang="en-US" sz="2200" dirty="0"/>
              <a:t>Oil under solid ice</a:t>
            </a:r>
          </a:p>
          <a:p>
            <a:pPr marL="285750" lvl="1" indent="-285750"/>
            <a:r>
              <a:rPr lang="en-US" sz="2200" dirty="0"/>
              <a:t>Oil encapsulated within ice </a:t>
            </a:r>
          </a:p>
          <a:p>
            <a:pPr marL="285750" lvl="1" indent="-285750"/>
            <a:r>
              <a:rPr lang="en-US" sz="2200" dirty="0"/>
              <a:t>Oil in pockets under broken and refrozen ice.</a:t>
            </a:r>
          </a:p>
          <a:p>
            <a:pPr marL="285750" lvl="1" indent="-285750"/>
            <a:r>
              <a:rPr lang="en-US" sz="2200" dirty="0"/>
              <a:t>Oil in broken ice</a:t>
            </a:r>
          </a:p>
          <a:p>
            <a:pPr marL="285750" lvl="1" indent="-285750"/>
            <a:r>
              <a:rPr lang="en-US" sz="2200" dirty="0"/>
              <a:t>Controls: Broken ice and solid ice, no oil added</a:t>
            </a:r>
          </a:p>
          <a:p>
            <a:pPr marL="285750" lvl="1" indent="-285750"/>
            <a:endParaRPr lang="en-US" sz="2200" dirty="0"/>
          </a:p>
          <a:p>
            <a:pPr marL="285750" lvl="1" indent="-285750"/>
            <a:endParaRPr lang="en-US" sz="2200" dirty="0"/>
          </a:p>
          <a:p>
            <a:pPr marL="342900" indent="-342900">
              <a:buFont typeface="Arial" panose="020B0604020202020204" pitchFamily="34" charset="0"/>
              <a:buChar char="•"/>
            </a:pPr>
            <a:endParaRPr lang="en-US" sz="2200" dirty="0"/>
          </a:p>
        </p:txBody>
      </p:sp>
      <p:grpSp>
        <p:nvGrpSpPr>
          <p:cNvPr id="18" name="Group 17">
            <a:extLst>
              <a:ext uri="{FF2B5EF4-FFF2-40B4-BE49-F238E27FC236}">
                <a16:creationId xmlns:a16="http://schemas.microsoft.com/office/drawing/2014/main" id="{ECFF4C10-9693-42B2-8D1E-68050F410C27}"/>
              </a:ext>
            </a:extLst>
          </p:cNvPr>
          <p:cNvGrpSpPr/>
          <p:nvPr/>
        </p:nvGrpSpPr>
        <p:grpSpPr>
          <a:xfrm>
            <a:off x="4098678" y="3324863"/>
            <a:ext cx="7999977" cy="3980498"/>
            <a:chOff x="4098678" y="3324863"/>
            <a:chExt cx="7999977" cy="3980498"/>
          </a:xfrm>
        </p:grpSpPr>
        <p:grpSp>
          <p:nvGrpSpPr>
            <p:cNvPr id="13" name="Group 12">
              <a:extLst>
                <a:ext uri="{FF2B5EF4-FFF2-40B4-BE49-F238E27FC236}">
                  <a16:creationId xmlns:a16="http://schemas.microsoft.com/office/drawing/2014/main" id="{9B5D0C93-45D6-4379-A59E-5E43F7514644}"/>
                </a:ext>
              </a:extLst>
            </p:cNvPr>
            <p:cNvGrpSpPr/>
            <p:nvPr/>
          </p:nvGrpSpPr>
          <p:grpSpPr>
            <a:xfrm>
              <a:off x="4098678" y="3324863"/>
              <a:ext cx="4310072" cy="2718513"/>
              <a:chOff x="4078502" y="3046752"/>
              <a:chExt cx="4310072" cy="2718513"/>
            </a:xfrm>
          </p:grpSpPr>
          <p:pic>
            <p:nvPicPr>
              <p:cNvPr id="61" name="Picture 60" descr="A person that is standing in the snow&#10;&#10;Description automatically generated">
                <a:extLst>
                  <a:ext uri="{FF2B5EF4-FFF2-40B4-BE49-F238E27FC236}">
                    <a16:creationId xmlns:a16="http://schemas.microsoft.com/office/drawing/2014/main" id="{3AB482AA-37B5-404A-9461-51DDF632823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6042"/>
              <a:stretch/>
            </p:blipFill>
            <p:spPr>
              <a:xfrm>
                <a:off x="4078502" y="3046752"/>
                <a:ext cx="4310072" cy="2713982"/>
              </a:xfrm>
              <a:prstGeom prst="rect">
                <a:avLst/>
              </a:prstGeom>
            </p:spPr>
          </p:pic>
          <p:cxnSp>
            <p:nvCxnSpPr>
              <p:cNvPr id="14" name="Straight Connector 13">
                <a:extLst>
                  <a:ext uri="{FF2B5EF4-FFF2-40B4-BE49-F238E27FC236}">
                    <a16:creationId xmlns:a16="http://schemas.microsoft.com/office/drawing/2014/main" id="{23B33A8C-2913-47F0-92A5-40F3EA4C3CC5}"/>
                  </a:ext>
                </a:extLst>
              </p:cNvPr>
              <p:cNvCxnSpPr>
                <a:cxnSpLocks/>
              </p:cNvCxnSpPr>
              <p:nvPr/>
            </p:nvCxnSpPr>
            <p:spPr>
              <a:xfrm flipH="1">
                <a:off x="4078502" y="5760734"/>
                <a:ext cx="4310072" cy="4531"/>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grpSp>
        <p:cxnSp>
          <p:nvCxnSpPr>
            <p:cNvPr id="4" name="Straight Connector 3">
              <a:extLst>
                <a:ext uri="{FF2B5EF4-FFF2-40B4-BE49-F238E27FC236}">
                  <a16:creationId xmlns:a16="http://schemas.microsoft.com/office/drawing/2014/main" id="{9EA1296C-53E1-473F-A6BF-86263FE769CE}"/>
                </a:ext>
              </a:extLst>
            </p:cNvPr>
            <p:cNvCxnSpPr>
              <a:cxnSpLocks/>
            </p:cNvCxnSpPr>
            <p:nvPr/>
          </p:nvCxnSpPr>
          <p:spPr>
            <a:xfrm flipH="1">
              <a:off x="4098678" y="4211693"/>
              <a:ext cx="3636830" cy="1827152"/>
            </a:xfrm>
            <a:prstGeom prst="line">
              <a:avLst/>
            </a:prstGeom>
            <a:ln w="28575" cap="flat" cmpd="sng" algn="ctr">
              <a:solidFill>
                <a:srgbClr val="FFC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15" name="Group 14">
              <a:extLst>
                <a:ext uri="{FF2B5EF4-FFF2-40B4-BE49-F238E27FC236}">
                  <a16:creationId xmlns:a16="http://schemas.microsoft.com/office/drawing/2014/main" id="{DC80465F-C18C-4DEE-8BF6-FF03CE51E778}"/>
                </a:ext>
              </a:extLst>
            </p:cNvPr>
            <p:cNvGrpSpPr/>
            <p:nvPr/>
          </p:nvGrpSpPr>
          <p:grpSpPr>
            <a:xfrm>
              <a:off x="7722973" y="3724553"/>
              <a:ext cx="4375682" cy="3580808"/>
              <a:chOff x="7722973" y="3724553"/>
              <a:chExt cx="4375682" cy="3580808"/>
            </a:xfrm>
          </p:grpSpPr>
          <p:pic>
            <p:nvPicPr>
              <p:cNvPr id="7" name="Picture 6" descr="A picture containing animal, outdoor, fish, light&#10;&#10;Description automatically generated">
                <a:extLst>
                  <a:ext uri="{FF2B5EF4-FFF2-40B4-BE49-F238E27FC236}">
                    <a16:creationId xmlns:a16="http://schemas.microsoft.com/office/drawing/2014/main" id="{C72018F2-A8C2-4F7E-8489-AB4E524C5B9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flipV="1">
                <a:off x="7952357" y="3724553"/>
                <a:ext cx="3929448" cy="3580808"/>
              </a:xfrm>
              <a:prstGeom prst="rect">
                <a:avLst/>
              </a:prstGeom>
              <a:scene3d>
                <a:camera prst="perspectiveRelaxed"/>
                <a:lightRig rig="threePt" dir="t"/>
              </a:scene3d>
            </p:spPr>
          </p:pic>
          <p:cxnSp>
            <p:nvCxnSpPr>
              <p:cNvPr id="6" name="Straight Connector 5">
                <a:extLst>
                  <a:ext uri="{FF2B5EF4-FFF2-40B4-BE49-F238E27FC236}">
                    <a16:creationId xmlns:a16="http://schemas.microsoft.com/office/drawing/2014/main" id="{8A32C840-6C3D-4FA4-992E-7675CC7FE8B8}"/>
                  </a:ext>
                </a:extLst>
              </p:cNvPr>
              <p:cNvCxnSpPr>
                <a:cxnSpLocks/>
              </p:cNvCxnSpPr>
              <p:nvPr/>
            </p:nvCxnSpPr>
            <p:spPr>
              <a:xfrm flipH="1">
                <a:off x="7722973" y="4226011"/>
                <a:ext cx="4375682"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19" name="TextBox 18">
            <a:extLst>
              <a:ext uri="{FF2B5EF4-FFF2-40B4-BE49-F238E27FC236}">
                <a16:creationId xmlns:a16="http://schemas.microsoft.com/office/drawing/2014/main" id="{1AEAF85B-0F77-4EA6-A757-62CD1893DFFD}"/>
              </a:ext>
            </a:extLst>
          </p:cNvPr>
          <p:cNvSpPr txBox="1"/>
          <p:nvPr/>
        </p:nvSpPr>
        <p:spPr>
          <a:xfrm>
            <a:off x="8762764" y="3825901"/>
            <a:ext cx="3119041" cy="400110"/>
          </a:xfrm>
          <a:prstGeom prst="rect">
            <a:avLst/>
          </a:prstGeom>
          <a:noFill/>
        </p:spPr>
        <p:txBody>
          <a:bodyPr wrap="square" rtlCol="0">
            <a:spAutoFit/>
          </a:bodyPr>
          <a:lstStyle/>
          <a:p>
            <a:r>
              <a:rPr lang="en-US" sz="2000" dirty="0">
                <a:solidFill>
                  <a:schemeClr val="bg1">
                    <a:lumMod val="25000"/>
                    <a:lumOff val="75000"/>
                  </a:schemeClr>
                </a:solidFill>
              </a:rPr>
              <a:t>View of ice from below</a:t>
            </a:r>
          </a:p>
        </p:txBody>
      </p:sp>
      <p:sp>
        <p:nvSpPr>
          <p:cNvPr id="20" name="Rectangle 19">
            <a:extLst>
              <a:ext uri="{FF2B5EF4-FFF2-40B4-BE49-F238E27FC236}">
                <a16:creationId xmlns:a16="http://schemas.microsoft.com/office/drawing/2014/main" id="{7A82C913-97F8-4D21-8B36-F4FF8A74866B}"/>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458144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891" y="196447"/>
            <a:ext cx="9072168" cy="960582"/>
          </a:xfrm>
        </p:spPr>
        <p:txBody>
          <a:bodyPr>
            <a:normAutofit/>
          </a:bodyPr>
          <a:lstStyle/>
          <a:p>
            <a:r>
              <a:rPr lang="en-US" altLang="en-US" dirty="0"/>
              <a:t>Marine IP: Method</a:t>
            </a:r>
            <a:endParaRPr lang="en-US" dirty="0"/>
          </a:p>
        </p:txBody>
      </p:sp>
      <p:sp>
        <p:nvSpPr>
          <p:cNvPr id="8" name="Text Placeholder 3"/>
          <p:cNvSpPr txBox="1">
            <a:spLocks/>
          </p:cNvSpPr>
          <p:nvPr/>
        </p:nvSpPr>
        <p:spPr>
          <a:xfrm>
            <a:off x="394451" y="1130119"/>
            <a:ext cx="5325413" cy="443410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B0F0"/>
                </a:solidFill>
              </a:rPr>
              <a:t>Oil-Under-Ice testing: </a:t>
            </a:r>
          </a:p>
          <a:p>
            <a:r>
              <a:rPr lang="en-US" sz="2400" b="1" dirty="0">
                <a:solidFill>
                  <a:srgbClr val="00B0F0"/>
                </a:solidFill>
              </a:rPr>
              <a:t>CRREL Testing Facility:</a:t>
            </a:r>
          </a:p>
          <a:p>
            <a:r>
              <a:rPr lang="en-US" sz="2200" dirty="0"/>
              <a:t>Study design included 6 test scenarios :</a:t>
            </a:r>
          </a:p>
          <a:p>
            <a:pPr marL="285750" lvl="1" indent="-285750"/>
            <a:r>
              <a:rPr lang="en-US" sz="2200" dirty="0"/>
              <a:t>Site 1A: Solid ice, encapsulated oil </a:t>
            </a:r>
            <a:r>
              <a:rPr lang="en-US" sz="2200" i="1" dirty="0">
                <a:solidFill>
                  <a:srgbClr val="FFC000"/>
                </a:solidFill>
              </a:rPr>
              <a:t>and</a:t>
            </a:r>
            <a:r>
              <a:rPr lang="en-US" sz="2200" dirty="0"/>
              <a:t> Oil under solid ice</a:t>
            </a:r>
          </a:p>
          <a:p>
            <a:pPr marL="285750" lvl="1" indent="-285750"/>
            <a:r>
              <a:rPr lang="en-US" sz="2200" dirty="0"/>
              <a:t>Site 2C: CONTROL: Solid ice - NO OIL</a:t>
            </a:r>
          </a:p>
          <a:p>
            <a:pPr marL="285750" lvl="1" indent="-285750"/>
            <a:r>
              <a:rPr lang="en-US" sz="2200" dirty="0"/>
              <a:t>Site 3A: Broken ice with oil to surface</a:t>
            </a:r>
          </a:p>
          <a:p>
            <a:pPr marL="285750" lvl="1" indent="-285750"/>
            <a:r>
              <a:rPr lang="en-US" sz="2200" dirty="0"/>
              <a:t>Site 4C: CONTROL: Broken ice - NO OIL</a:t>
            </a:r>
          </a:p>
          <a:p>
            <a:pPr marL="285750" lvl="1" indent="-285750"/>
            <a:r>
              <a:rPr lang="en-US" sz="2200" dirty="0"/>
              <a:t>Site 5A: Broken ice, oil to surface, encapsulated oil</a:t>
            </a:r>
          </a:p>
          <a:p>
            <a:pPr marL="285750" lvl="1" indent="-285750"/>
            <a:r>
              <a:rPr lang="en-US" sz="2200" dirty="0"/>
              <a:t>Site 6C: Broken ice, rough bottom, encapsulated oil</a:t>
            </a:r>
          </a:p>
          <a:p>
            <a:pPr marL="285750" lvl="1" indent="-285750"/>
            <a:endParaRPr lang="en-US" sz="2200" dirty="0"/>
          </a:p>
          <a:p>
            <a:pPr marL="285750" lvl="1" indent="-285750"/>
            <a:endParaRPr lang="en-US" sz="2200" dirty="0"/>
          </a:p>
          <a:p>
            <a:pPr marL="342900" indent="-342900">
              <a:buFont typeface="Arial" panose="020B0604020202020204" pitchFamily="34" charset="0"/>
              <a:buChar char="•"/>
            </a:pPr>
            <a:endParaRPr lang="en-US" sz="2200" dirty="0"/>
          </a:p>
        </p:txBody>
      </p:sp>
      <p:grpSp>
        <p:nvGrpSpPr>
          <p:cNvPr id="5" name="Group 4">
            <a:extLst>
              <a:ext uri="{FF2B5EF4-FFF2-40B4-BE49-F238E27FC236}">
                <a16:creationId xmlns:a16="http://schemas.microsoft.com/office/drawing/2014/main" id="{DBA3C2DE-65D7-47D0-9C19-77E16CC04D4F}"/>
              </a:ext>
            </a:extLst>
          </p:cNvPr>
          <p:cNvGrpSpPr/>
          <p:nvPr/>
        </p:nvGrpSpPr>
        <p:grpSpPr>
          <a:xfrm>
            <a:off x="5586440" y="483535"/>
            <a:ext cx="4928875" cy="6245482"/>
            <a:chOff x="5586440" y="483535"/>
            <a:chExt cx="4928875" cy="6245482"/>
          </a:xfrm>
        </p:grpSpPr>
        <p:grpSp>
          <p:nvGrpSpPr>
            <p:cNvPr id="33" name="Group 32">
              <a:extLst>
                <a:ext uri="{FF2B5EF4-FFF2-40B4-BE49-F238E27FC236}">
                  <a16:creationId xmlns:a16="http://schemas.microsoft.com/office/drawing/2014/main" id="{86B1C0D7-D69D-4135-A6C0-55546FC67E94}"/>
                </a:ext>
              </a:extLst>
            </p:cNvPr>
            <p:cNvGrpSpPr/>
            <p:nvPr/>
          </p:nvGrpSpPr>
          <p:grpSpPr>
            <a:xfrm>
              <a:off x="6096000" y="483535"/>
              <a:ext cx="4256903" cy="6245482"/>
              <a:chOff x="6096000" y="483535"/>
              <a:chExt cx="4256903" cy="6245482"/>
            </a:xfrm>
          </p:grpSpPr>
          <p:grpSp>
            <p:nvGrpSpPr>
              <p:cNvPr id="32" name="Group 31">
                <a:extLst>
                  <a:ext uri="{FF2B5EF4-FFF2-40B4-BE49-F238E27FC236}">
                    <a16:creationId xmlns:a16="http://schemas.microsoft.com/office/drawing/2014/main" id="{1757E3B1-D952-456A-A73F-A9C4D45DCAFE}"/>
                  </a:ext>
                </a:extLst>
              </p:cNvPr>
              <p:cNvGrpSpPr/>
              <p:nvPr/>
            </p:nvGrpSpPr>
            <p:grpSpPr>
              <a:xfrm>
                <a:off x="6096000" y="483535"/>
                <a:ext cx="4256903" cy="6245482"/>
                <a:chOff x="6096000" y="483535"/>
                <a:chExt cx="4256903" cy="6245482"/>
              </a:xfrm>
            </p:grpSpPr>
            <p:grpSp>
              <p:nvGrpSpPr>
                <p:cNvPr id="21" name="Group 20">
                  <a:extLst>
                    <a:ext uri="{FF2B5EF4-FFF2-40B4-BE49-F238E27FC236}">
                      <a16:creationId xmlns:a16="http://schemas.microsoft.com/office/drawing/2014/main" id="{E57D41F0-BE87-4C4D-814B-AF7A46848B8D}"/>
                    </a:ext>
                  </a:extLst>
                </p:cNvPr>
                <p:cNvGrpSpPr/>
                <p:nvPr/>
              </p:nvGrpSpPr>
              <p:grpSpPr>
                <a:xfrm>
                  <a:off x="6096000" y="483535"/>
                  <a:ext cx="4256903" cy="6245482"/>
                  <a:chOff x="5461686" y="488950"/>
                  <a:chExt cx="4256903" cy="6245482"/>
                </a:xfrm>
              </p:grpSpPr>
              <p:sp>
                <p:nvSpPr>
                  <p:cNvPr id="13" name="Rectangle 12">
                    <a:extLst>
                      <a:ext uri="{FF2B5EF4-FFF2-40B4-BE49-F238E27FC236}">
                        <a16:creationId xmlns:a16="http://schemas.microsoft.com/office/drawing/2014/main" id="{421C0B52-E0D6-4FFA-A56A-686A5505F769}"/>
                      </a:ext>
                    </a:extLst>
                  </p:cNvPr>
                  <p:cNvSpPr/>
                  <p:nvPr/>
                </p:nvSpPr>
                <p:spPr>
                  <a:xfrm>
                    <a:off x="5461686" y="488950"/>
                    <a:ext cx="4256903" cy="6245482"/>
                  </a:xfrm>
                  <a:prstGeom prst="rect">
                    <a:avLst/>
                  </a:prstGeom>
                  <a:solidFill>
                    <a:schemeClr val="bg1">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E0029992-793A-43CB-A408-0AA4270CF40A}"/>
                      </a:ext>
                    </a:extLst>
                  </p:cNvPr>
                  <p:cNvPicPr>
                    <a:picLocks noChangeAspect="1"/>
                  </p:cNvPicPr>
                  <p:nvPr/>
                </p:nvPicPr>
                <p:blipFill>
                  <a:blip r:embed="rId3"/>
                  <a:stretch>
                    <a:fillRect/>
                  </a:stretch>
                </p:blipFill>
                <p:spPr>
                  <a:xfrm>
                    <a:off x="5590424" y="540629"/>
                    <a:ext cx="4006475" cy="6045523"/>
                  </a:xfrm>
                  <a:prstGeom prst="rect">
                    <a:avLst/>
                  </a:prstGeom>
                </p:spPr>
              </p:pic>
              <p:sp>
                <p:nvSpPr>
                  <p:cNvPr id="14" name="Freeform: Shape 13">
                    <a:extLst>
                      <a:ext uri="{FF2B5EF4-FFF2-40B4-BE49-F238E27FC236}">
                        <a16:creationId xmlns:a16="http://schemas.microsoft.com/office/drawing/2014/main" id="{ACF78AB6-5ED5-442D-81F7-ED81FECA0493}"/>
                      </a:ext>
                    </a:extLst>
                  </p:cNvPr>
                  <p:cNvSpPr/>
                  <p:nvPr/>
                </p:nvSpPr>
                <p:spPr>
                  <a:xfrm>
                    <a:off x="8044246" y="1495168"/>
                    <a:ext cx="119221" cy="358346"/>
                  </a:xfrm>
                  <a:custGeom>
                    <a:avLst/>
                    <a:gdLst>
                      <a:gd name="connsiteX0" fmla="*/ 74141 w 119221"/>
                      <a:gd name="connsiteY0" fmla="*/ 0 h 358346"/>
                      <a:gd name="connsiteX1" fmla="*/ 111211 w 119221"/>
                      <a:gd name="connsiteY1" fmla="*/ 129746 h 358346"/>
                      <a:gd name="connsiteX2" fmla="*/ 111211 w 119221"/>
                      <a:gd name="connsiteY2" fmla="*/ 234778 h 358346"/>
                      <a:gd name="connsiteX3" fmla="*/ 24714 w 119221"/>
                      <a:gd name="connsiteY3" fmla="*/ 327454 h 358346"/>
                      <a:gd name="connsiteX4" fmla="*/ 0 w 119221"/>
                      <a:gd name="connsiteY4" fmla="*/ 358346 h 358346"/>
                      <a:gd name="connsiteX5" fmla="*/ 0 w 119221"/>
                      <a:gd name="connsiteY5" fmla="*/ 358346 h 358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221" h="358346">
                        <a:moveTo>
                          <a:pt x="74141" y="0"/>
                        </a:moveTo>
                        <a:cubicBezTo>
                          <a:pt x="89587" y="45308"/>
                          <a:pt x="105033" y="90616"/>
                          <a:pt x="111211" y="129746"/>
                        </a:cubicBezTo>
                        <a:cubicBezTo>
                          <a:pt x="117389" y="168876"/>
                          <a:pt x="125627" y="201827"/>
                          <a:pt x="111211" y="234778"/>
                        </a:cubicBezTo>
                        <a:cubicBezTo>
                          <a:pt x="96795" y="267729"/>
                          <a:pt x="43249" y="306859"/>
                          <a:pt x="24714" y="327454"/>
                        </a:cubicBezTo>
                        <a:cubicBezTo>
                          <a:pt x="6179" y="348049"/>
                          <a:pt x="0" y="358346"/>
                          <a:pt x="0" y="358346"/>
                        </a:cubicBezTo>
                        <a:lnTo>
                          <a:pt x="0" y="358346"/>
                        </a:ln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BDEAD09E-9A48-472A-81DF-933D6B2EC52F}"/>
                      </a:ext>
                    </a:extLst>
                  </p:cNvPr>
                  <p:cNvSpPr/>
                  <p:nvPr/>
                </p:nvSpPr>
                <p:spPr>
                  <a:xfrm>
                    <a:off x="7913795" y="1884405"/>
                    <a:ext cx="215807" cy="4064721"/>
                  </a:xfrm>
                  <a:custGeom>
                    <a:avLst/>
                    <a:gdLst>
                      <a:gd name="connsiteX0" fmla="*/ 99562 w 215807"/>
                      <a:gd name="connsiteY0" fmla="*/ 0 h 4064721"/>
                      <a:gd name="connsiteX1" fmla="*/ 25421 w 215807"/>
                      <a:gd name="connsiteY1" fmla="*/ 117390 h 4064721"/>
                      <a:gd name="connsiteX2" fmla="*/ 50135 w 215807"/>
                      <a:gd name="connsiteY2" fmla="*/ 308919 h 4064721"/>
                      <a:gd name="connsiteX3" fmla="*/ 142810 w 215807"/>
                      <a:gd name="connsiteY3" fmla="*/ 463379 h 4064721"/>
                      <a:gd name="connsiteX4" fmla="*/ 210773 w 215807"/>
                      <a:gd name="connsiteY4" fmla="*/ 772298 h 4064721"/>
                      <a:gd name="connsiteX5" fmla="*/ 210773 w 215807"/>
                      <a:gd name="connsiteY5" fmla="*/ 1285103 h 4064721"/>
                      <a:gd name="connsiteX6" fmla="*/ 210773 w 215807"/>
                      <a:gd name="connsiteY6" fmla="*/ 1970903 h 4064721"/>
                      <a:gd name="connsiteX7" fmla="*/ 204594 w 215807"/>
                      <a:gd name="connsiteY7" fmla="*/ 2872946 h 4064721"/>
                      <a:gd name="connsiteX8" fmla="*/ 173702 w 215807"/>
                      <a:gd name="connsiteY8" fmla="*/ 3571103 h 4064721"/>
                      <a:gd name="connsiteX9" fmla="*/ 74848 w 215807"/>
                      <a:gd name="connsiteY9" fmla="*/ 3762633 h 4064721"/>
                      <a:gd name="connsiteX10" fmla="*/ 708 w 215807"/>
                      <a:gd name="connsiteY10" fmla="*/ 3917092 h 4064721"/>
                      <a:gd name="connsiteX11" fmla="*/ 37778 w 215807"/>
                      <a:gd name="connsiteY11" fmla="*/ 4059195 h 4064721"/>
                      <a:gd name="connsiteX12" fmla="*/ 43956 w 215807"/>
                      <a:gd name="connsiteY12" fmla="*/ 4022125 h 4064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5807" h="4064721">
                        <a:moveTo>
                          <a:pt x="99562" y="0"/>
                        </a:moveTo>
                        <a:cubicBezTo>
                          <a:pt x="66610" y="32952"/>
                          <a:pt x="33659" y="65904"/>
                          <a:pt x="25421" y="117390"/>
                        </a:cubicBezTo>
                        <a:cubicBezTo>
                          <a:pt x="17183" y="168877"/>
                          <a:pt x="30570" y="251254"/>
                          <a:pt x="50135" y="308919"/>
                        </a:cubicBezTo>
                        <a:cubicBezTo>
                          <a:pt x="69700" y="366584"/>
                          <a:pt x="116037" y="386149"/>
                          <a:pt x="142810" y="463379"/>
                        </a:cubicBezTo>
                        <a:cubicBezTo>
                          <a:pt x="169583" y="540609"/>
                          <a:pt x="199446" y="635344"/>
                          <a:pt x="210773" y="772298"/>
                        </a:cubicBezTo>
                        <a:cubicBezTo>
                          <a:pt x="222100" y="909252"/>
                          <a:pt x="210773" y="1285103"/>
                          <a:pt x="210773" y="1285103"/>
                        </a:cubicBezTo>
                        <a:cubicBezTo>
                          <a:pt x="210773" y="1484870"/>
                          <a:pt x="211803" y="1706263"/>
                          <a:pt x="210773" y="1970903"/>
                        </a:cubicBezTo>
                        <a:cubicBezTo>
                          <a:pt x="209743" y="2235543"/>
                          <a:pt x="210772" y="2606246"/>
                          <a:pt x="204594" y="2872946"/>
                        </a:cubicBezTo>
                        <a:cubicBezTo>
                          <a:pt x="198416" y="3139646"/>
                          <a:pt x="195326" y="3422822"/>
                          <a:pt x="173702" y="3571103"/>
                        </a:cubicBezTo>
                        <a:cubicBezTo>
                          <a:pt x="152078" y="3719384"/>
                          <a:pt x="103680" y="3704968"/>
                          <a:pt x="74848" y="3762633"/>
                        </a:cubicBezTo>
                        <a:cubicBezTo>
                          <a:pt x="46016" y="3820298"/>
                          <a:pt x="6886" y="3867665"/>
                          <a:pt x="708" y="3917092"/>
                        </a:cubicBezTo>
                        <a:cubicBezTo>
                          <a:pt x="-5470" y="3966519"/>
                          <a:pt x="30570" y="4041689"/>
                          <a:pt x="37778" y="4059195"/>
                        </a:cubicBezTo>
                        <a:cubicBezTo>
                          <a:pt x="44986" y="4076701"/>
                          <a:pt x="44471" y="4049413"/>
                          <a:pt x="43956" y="4022125"/>
                        </a:cubicBezTo>
                      </a:path>
                    </a:pathLst>
                  </a:custGeom>
                  <a:ln w="2857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16" name="Freeform: Shape 15">
                    <a:extLst>
                      <a:ext uri="{FF2B5EF4-FFF2-40B4-BE49-F238E27FC236}">
                        <a16:creationId xmlns:a16="http://schemas.microsoft.com/office/drawing/2014/main" id="{D2F9FAB7-FE75-494B-A629-3FE90B49AFEF}"/>
                      </a:ext>
                    </a:extLst>
                  </p:cNvPr>
                  <p:cNvSpPr/>
                  <p:nvPr/>
                </p:nvSpPr>
                <p:spPr>
                  <a:xfrm>
                    <a:off x="7920681" y="5875638"/>
                    <a:ext cx="242786" cy="600801"/>
                  </a:xfrm>
                  <a:custGeom>
                    <a:avLst/>
                    <a:gdLst>
                      <a:gd name="connsiteX0" fmla="*/ 0 w 277698"/>
                      <a:gd name="connsiteY0" fmla="*/ 0 h 600801"/>
                      <a:gd name="connsiteX1" fmla="*/ 61784 w 277698"/>
                      <a:gd name="connsiteY1" fmla="*/ 67962 h 600801"/>
                      <a:gd name="connsiteX2" fmla="*/ 135924 w 277698"/>
                      <a:gd name="connsiteY2" fmla="*/ 105032 h 600801"/>
                      <a:gd name="connsiteX3" fmla="*/ 216243 w 277698"/>
                      <a:gd name="connsiteY3" fmla="*/ 166816 h 600801"/>
                      <a:gd name="connsiteX4" fmla="*/ 271849 w 277698"/>
                      <a:gd name="connsiteY4" fmla="*/ 284205 h 600801"/>
                      <a:gd name="connsiteX5" fmla="*/ 271849 w 277698"/>
                      <a:gd name="connsiteY5" fmla="*/ 463378 h 600801"/>
                      <a:gd name="connsiteX6" fmla="*/ 234778 w 277698"/>
                      <a:gd name="connsiteY6" fmla="*/ 593124 h 600801"/>
                      <a:gd name="connsiteX7" fmla="*/ 228600 w 277698"/>
                      <a:gd name="connsiteY7" fmla="*/ 574589 h 600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7698" h="600801">
                        <a:moveTo>
                          <a:pt x="0" y="0"/>
                        </a:moveTo>
                        <a:cubicBezTo>
                          <a:pt x="19565" y="25228"/>
                          <a:pt x="39130" y="50457"/>
                          <a:pt x="61784" y="67962"/>
                        </a:cubicBezTo>
                        <a:cubicBezTo>
                          <a:pt x="84438" y="85467"/>
                          <a:pt x="110181" y="88556"/>
                          <a:pt x="135924" y="105032"/>
                        </a:cubicBezTo>
                        <a:cubicBezTo>
                          <a:pt x="161667" y="121508"/>
                          <a:pt x="193589" y="136954"/>
                          <a:pt x="216243" y="166816"/>
                        </a:cubicBezTo>
                        <a:cubicBezTo>
                          <a:pt x="238897" y="196678"/>
                          <a:pt x="262581" y="234778"/>
                          <a:pt x="271849" y="284205"/>
                        </a:cubicBezTo>
                        <a:cubicBezTo>
                          <a:pt x="281117" y="333632"/>
                          <a:pt x="278027" y="411892"/>
                          <a:pt x="271849" y="463378"/>
                        </a:cubicBezTo>
                        <a:cubicBezTo>
                          <a:pt x="265671" y="514864"/>
                          <a:pt x="241986" y="574589"/>
                          <a:pt x="234778" y="593124"/>
                        </a:cubicBezTo>
                        <a:cubicBezTo>
                          <a:pt x="227570" y="611659"/>
                          <a:pt x="228085" y="593124"/>
                          <a:pt x="228600" y="574589"/>
                        </a:cubicBezTo>
                      </a:path>
                    </a:pathLst>
                  </a:custGeom>
                  <a:noFill/>
                  <a:ln w="349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Rounded Corners 16">
                    <a:extLst>
                      <a:ext uri="{FF2B5EF4-FFF2-40B4-BE49-F238E27FC236}">
                        <a16:creationId xmlns:a16="http://schemas.microsoft.com/office/drawing/2014/main" id="{7211B056-3A58-4541-9387-C1CB508CEF0E}"/>
                      </a:ext>
                    </a:extLst>
                  </p:cNvPr>
                  <p:cNvSpPr/>
                  <p:nvPr/>
                </p:nvSpPr>
                <p:spPr>
                  <a:xfrm>
                    <a:off x="8099213" y="2774099"/>
                    <a:ext cx="64008" cy="137160"/>
                  </a:xfrm>
                  <a:prstGeom prst="roundRect">
                    <a:avLst/>
                  </a:prstGeom>
                  <a:solidFill>
                    <a:srgbClr val="C00000"/>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Rounded Corners 63">
                    <a:extLst>
                      <a:ext uri="{FF2B5EF4-FFF2-40B4-BE49-F238E27FC236}">
                        <a16:creationId xmlns:a16="http://schemas.microsoft.com/office/drawing/2014/main" id="{E483546E-51A8-4B21-AF4B-BCE29351305A}"/>
                      </a:ext>
                    </a:extLst>
                  </p:cNvPr>
                  <p:cNvSpPr/>
                  <p:nvPr/>
                </p:nvSpPr>
                <p:spPr>
                  <a:xfrm>
                    <a:off x="8097598" y="2971643"/>
                    <a:ext cx="64008" cy="137160"/>
                  </a:xfrm>
                  <a:prstGeom prst="roundRect">
                    <a:avLst/>
                  </a:prstGeom>
                  <a:solidFill>
                    <a:srgbClr val="C00000"/>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Rounded Corners 65">
                    <a:extLst>
                      <a:ext uri="{FF2B5EF4-FFF2-40B4-BE49-F238E27FC236}">
                        <a16:creationId xmlns:a16="http://schemas.microsoft.com/office/drawing/2014/main" id="{0992D7E0-C7C5-40B1-A35E-5694674F1CDF}"/>
                      </a:ext>
                    </a:extLst>
                  </p:cNvPr>
                  <p:cNvSpPr/>
                  <p:nvPr/>
                </p:nvSpPr>
                <p:spPr>
                  <a:xfrm>
                    <a:off x="8103856" y="3493443"/>
                    <a:ext cx="64008" cy="100584"/>
                  </a:xfrm>
                  <a:prstGeom prst="roundRect">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Rounded Corners 66">
                    <a:extLst>
                      <a:ext uri="{FF2B5EF4-FFF2-40B4-BE49-F238E27FC236}">
                        <a16:creationId xmlns:a16="http://schemas.microsoft.com/office/drawing/2014/main" id="{B354F681-40B7-4D1C-B691-23ED81CEAD76}"/>
                      </a:ext>
                    </a:extLst>
                  </p:cNvPr>
                  <p:cNvSpPr/>
                  <p:nvPr/>
                </p:nvSpPr>
                <p:spPr>
                  <a:xfrm>
                    <a:off x="8103856" y="3312535"/>
                    <a:ext cx="64008" cy="100584"/>
                  </a:xfrm>
                  <a:prstGeom prst="roundRect">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Rounded Corners 67">
                    <a:extLst>
                      <a:ext uri="{FF2B5EF4-FFF2-40B4-BE49-F238E27FC236}">
                        <a16:creationId xmlns:a16="http://schemas.microsoft.com/office/drawing/2014/main" id="{7CE15839-CA0C-442C-BCA2-732B1376A6EB}"/>
                      </a:ext>
                    </a:extLst>
                  </p:cNvPr>
                  <p:cNvSpPr/>
                  <p:nvPr/>
                </p:nvSpPr>
                <p:spPr>
                  <a:xfrm>
                    <a:off x="8103856" y="3148868"/>
                    <a:ext cx="64008" cy="100584"/>
                  </a:xfrm>
                  <a:prstGeom prst="roundRect">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E421F3FD-C300-4EF7-8CBC-8AB32286D382}"/>
                    </a:ext>
                  </a:extLst>
                </p:cNvPr>
                <p:cNvSpPr/>
                <p:nvPr/>
              </p:nvSpPr>
              <p:spPr>
                <a:xfrm>
                  <a:off x="6928485" y="3160395"/>
                  <a:ext cx="478476" cy="320040"/>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Rectangle 38">
                <a:extLst>
                  <a:ext uri="{FF2B5EF4-FFF2-40B4-BE49-F238E27FC236}">
                    <a16:creationId xmlns:a16="http://schemas.microsoft.com/office/drawing/2014/main" id="{8269681D-68B0-472A-9CC4-454A48B76978}"/>
                  </a:ext>
                </a:extLst>
              </p:cNvPr>
              <p:cNvSpPr/>
              <p:nvPr/>
            </p:nvSpPr>
            <p:spPr>
              <a:xfrm>
                <a:off x="6625590" y="3147100"/>
                <a:ext cx="307884" cy="320040"/>
              </a:xfrm>
              <a:prstGeom prst="rect">
                <a:avLst/>
              </a:prstGeom>
              <a:solidFill>
                <a:srgbClr val="E5E9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2">
              <a:extLst>
                <a:ext uri="{FF2B5EF4-FFF2-40B4-BE49-F238E27FC236}">
                  <a16:creationId xmlns:a16="http://schemas.microsoft.com/office/drawing/2014/main" id="{9C7A4DBB-3CD3-4D38-A473-D25E89458C5D}"/>
                </a:ext>
              </a:extLst>
            </p:cNvPr>
            <p:cNvGrpSpPr/>
            <p:nvPr/>
          </p:nvGrpSpPr>
          <p:grpSpPr>
            <a:xfrm>
              <a:off x="5586440" y="2354580"/>
              <a:ext cx="4928875" cy="3483887"/>
              <a:chOff x="5586440" y="2354580"/>
              <a:chExt cx="4928875" cy="3483887"/>
            </a:xfrm>
          </p:grpSpPr>
          <p:grpSp>
            <p:nvGrpSpPr>
              <p:cNvPr id="35" name="Group 34">
                <a:extLst>
                  <a:ext uri="{FF2B5EF4-FFF2-40B4-BE49-F238E27FC236}">
                    <a16:creationId xmlns:a16="http://schemas.microsoft.com/office/drawing/2014/main" id="{1026FCE1-FB08-486A-9805-66B3BA75D106}"/>
                  </a:ext>
                </a:extLst>
              </p:cNvPr>
              <p:cNvGrpSpPr/>
              <p:nvPr/>
            </p:nvGrpSpPr>
            <p:grpSpPr>
              <a:xfrm>
                <a:off x="6244756" y="2670151"/>
                <a:ext cx="1189843" cy="497856"/>
                <a:chOff x="5489072" y="2644132"/>
                <a:chExt cx="1189843" cy="497856"/>
              </a:xfrm>
            </p:grpSpPr>
            <p:pic>
              <p:nvPicPr>
                <p:cNvPr id="34" name="Picture 33" descr="A picture containing water, man, wave, riding&#10;&#10;Description automatically generated">
                  <a:extLst>
                    <a:ext uri="{FF2B5EF4-FFF2-40B4-BE49-F238E27FC236}">
                      <a16:creationId xmlns:a16="http://schemas.microsoft.com/office/drawing/2014/main" id="{FD602039-3F04-4A80-BB8C-6F3D1287B42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664" b="33547"/>
                <a:stretch/>
              </p:blipFill>
              <p:spPr>
                <a:xfrm>
                  <a:off x="5489072" y="2644132"/>
                  <a:ext cx="1189843" cy="497856"/>
                </a:xfrm>
                <a:prstGeom prst="rect">
                  <a:avLst/>
                </a:prstGeom>
              </p:spPr>
            </p:pic>
            <p:sp>
              <p:nvSpPr>
                <p:cNvPr id="10" name="Freeform: Shape 9">
                  <a:extLst>
                    <a:ext uri="{FF2B5EF4-FFF2-40B4-BE49-F238E27FC236}">
                      <a16:creationId xmlns:a16="http://schemas.microsoft.com/office/drawing/2014/main" id="{CC21E808-C4E4-4C8D-8D7B-32B2C145AA1A}"/>
                    </a:ext>
                  </a:extLst>
                </p:cNvPr>
                <p:cNvSpPr/>
                <p:nvPr/>
              </p:nvSpPr>
              <p:spPr>
                <a:xfrm>
                  <a:off x="5711721" y="2837180"/>
                  <a:ext cx="713740" cy="55880"/>
                </a:xfrm>
                <a:custGeom>
                  <a:avLst/>
                  <a:gdLst>
                    <a:gd name="connsiteX0" fmla="*/ 0 w 713740"/>
                    <a:gd name="connsiteY0" fmla="*/ 40640 h 55880"/>
                    <a:gd name="connsiteX1" fmla="*/ 53340 w 713740"/>
                    <a:gd name="connsiteY1" fmla="*/ 17780 h 55880"/>
                    <a:gd name="connsiteX2" fmla="*/ 172720 w 713740"/>
                    <a:gd name="connsiteY2" fmla="*/ 2540 h 55880"/>
                    <a:gd name="connsiteX3" fmla="*/ 274320 w 713740"/>
                    <a:gd name="connsiteY3" fmla="*/ 0 h 55880"/>
                    <a:gd name="connsiteX4" fmla="*/ 459740 w 713740"/>
                    <a:gd name="connsiteY4" fmla="*/ 5080 h 55880"/>
                    <a:gd name="connsiteX5" fmla="*/ 589280 w 713740"/>
                    <a:gd name="connsiteY5" fmla="*/ 17780 h 55880"/>
                    <a:gd name="connsiteX6" fmla="*/ 695960 w 713740"/>
                    <a:gd name="connsiteY6" fmla="*/ 27940 h 55880"/>
                    <a:gd name="connsiteX7" fmla="*/ 713740 w 713740"/>
                    <a:gd name="connsiteY7" fmla="*/ 45720 h 55880"/>
                    <a:gd name="connsiteX8" fmla="*/ 688340 w 713740"/>
                    <a:gd name="connsiteY8" fmla="*/ 55880 h 55880"/>
                    <a:gd name="connsiteX9" fmla="*/ 614680 w 713740"/>
                    <a:gd name="connsiteY9" fmla="*/ 33020 h 55880"/>
                    <a:gd name="connsiteX10" fmla="*/ 474980 w 713740"/>
                    <a:gd name="connsiteY10" fmla="*/ 17780 h 55880"/>
                    <a:gd name="connsiteX11" fmla="*/ 312420 w 713740"/>
                    <a:gd name="connsiteY11" fmla="*/ 17780 h 55880"/>
                    <a:gd name="connsiteX12" fmla="*/ 195580 w 713740"/>
                    <a:gd name="connsiteY12" fmla="*/ 12700 h 55880"/>
                    <a:gd name="connsiteX13" fmla="*/ 109220 w 713740"/>
                    <a:gd name="connsiteY13" fmla="*/ 22860 h 55880"/>
                    <a:gd name="connsiteX14" fmla="*/ 0 w 713740"/>
                    <a:gd name="connsiteY14" fmla="*/ 40640 h 5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13740" h="55880">
                      <a:moveTo>
                        <a:pt x="0" y="40640"/>
                      </a:moveTo>
                      <a:lnTo>
                        <a:pt x="53340" y="17780"/>
                      </a:lnTo>
                      <a:lnTo>
                        <a:pt x="172720" y="2540"/>
                      </a:lnTo>
                      <a:lnTo>
                        <a:pt x="274320" y="0"/>
                      </a:lnTo>
                      <a:lnTo>
                        <a:pt x="459740" y="5080"/>
                      </a:lnTo>
                      <a:lnTo>
                        <a:pt x="589280" y="17780"/>
                      </a:lnTo>
                      <a:lnTo>
                        <a:pt x="695960" y="27940"/>
                      </a:lnTo>
                      <a:lnTo>
                        <a:pt x="713740" y="45720"/>
                      </a:lnTo>
                      <a:lnTo>
                        <a:pt x="688340" y="55880"/>
                      </a:lnTo>
                      <a:lnTo>
                        <a:pt x="614680" y="33020"/>
                      </a:lnTo>
                      <a:lnTo>
                        <a:pt x="474980" y="17780"/>
                      </a:lnTo>
                      <a:lnTo>
                        <a:pt x="312420" y="17780"/>
                      </a:lnTo>
                      <a:lnTo>
                        <a:pt x="195580" y="12700"/>
                      </a:lnTo>
                      <a:lnTo>
                        <a:pt x="109220" y="22860"/>
                      </a:lnTo>
                      <a:lnTo>
                        <a:pt x="0" y="40640"/>
                      </a:lnTo>
                      <a:close/>
                    </a:path>
                  </a:pathLst>
                </a:cu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 name="Picture 3" descr="A pile of snow&#10;&#10;Description automatically generated">
                <a:extLst>
                  <a:ext uri="{FF2B5EF4-FFF2-40B4-BE49-F238E27FC236}">
                    <a16:creationId xmlns:a16="http://schemas.microsoft.com/office/drawing/2014/main" id="{FA2F6B1B-B9B0-43D5-8CB7-84041D83D76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54601" y="3920280"/>
                <a:ext cx="1015666" cy="761750"/>
              </a:xfrm>
              <a:prstGeom prst="rect">
                <a:avLst/>
              </a:prstGeom>
            </p:spPr>
          </p:pic>
          <p:pic>
            <p:nvPicPr>
              <p:cNvPr id="6" name="Picture 5" descr="A picture containing water, man, wave, riding&#10;&#10;Description automatically generated">
                <a:extLst>
                  <a:ext uri="{FF2B5EF4-FFF2-40B4-BE49-F238E27FC236}">
                    <a16:creationId xmlns:a16="http://schemas.microsoft.com/office/drawing/2014/main" id="{E1B98B36-8EB0-4589-A644-886DDCD49F9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664" b="33547"/>
              <a:stretch/>
            </p:blipFill>
            <p:spPr>
              <a:xfrm>
                <a:off x="9024964" y="2670151"/>
                <a:ext cx="1189843" cy="497856"/>
              </a:xfrm>
              <a:prstGeom prst="rect">
                <a:avLst/>
              </a:prstGeom>
            </p:spPr>
          </p:pic>
          <p:pic>
            <p:nvPicPr>
              <p:cNvPr id="9" name="Picture 8" descr="A picture containing snow, outdoor, building, man&#10;&#10;Description automatically generated">
                <a:extLst>
                  <a:ext uri="{FF2B5EF4-FFF2-40B4-BE49-F238E27FC236}">
                    <a16:creationId xmlns:a16="http://schemas.microsoft.com/office/drawing/2014/main" id="{BBEF3EA2-2FB0-409D-B8F5-6459BC70B14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8156" r="9645"/>
              <a:stretch/>
            </p:blipFill>
            <p:spPr>
              <a:xfrm rot="5400000">
                <a:off x="9340899" y="3907453"/>
                <a:ext cx="873370" cy="907258"/>
              </a:xfrm>
              <a:prstGeom prst="rect">
                <a:avLst/>
              </a:prstGeom>
            </p:spPr>
          </p:pic>
          <p:cxnSp>
            <p:nvCxnSpPr>
              <p:cNvPr id="37" name="Straight Connector 36">
                <a:extLst>
                  <a:ext uri="{FF2B5EF4-FFF2-40B4-BE49-F238E27FC236}">
                    <a16:creationId xmlns:a16="http://schemas.microsoft.com/office/drawing/2014/main" id="{7B71A13E-524E-4E87-8512-D2D79E5008CE}"/>
                  </a:ext>
                </a:extLst>
              </p:cNvPr>
              <p:cNvCxnSpPr/>
              <p:nvPr/>
            </p:nvCxnSpPr>
            <p:spPr>
              <a:xfrm flipV="1">
                <a:off x="6244756" y="2354580"/>
                <a:ext cx="1253324" cy="315571"/>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B34EB126-2E59-42F7-AE56-598FBF5B2B4A}"/>
                  </a:ext>
                </a:extLst>
              </p:cNvPr>
              <p:cNvCxnSpPr>
                <a:cxnSpLocks/>
              </p:cNvCxnSpPr>
              <p:nvPr/>
            </p:nvCxnSpPr>
            <p:spPr>
              <a:xfrm flipH="1" flipV="1">
                <a:off x="8917029" y="2354581"/>
                <a:ext cx="1297778" cy="31557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FA34D1D5-85A9-4BD3-8DC7-1057F737D9D1}"/>
                  </a:ext>
                </a:extLst>
              </p:cNvPr>
              <p:cNvCxnSpPr>
                <a:cxnSpLocks/>
              </p:cNvCxnSpPr>
              <p:nvPr/>
            </p:nvCxnSpPr>
            <p:spPr>
              <a:xfrm flipH="1" flipV="1">
                <a:off x="8917029" y="3606276"/>
                <a:ext cx="1297778" cy="31557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973750C-F9D4-4A5B-A23C-5EBDF069DD49}"/>
                  </a:ext>
                </a:extLst>
              </p:cNvPr>
              <p:cNvCxnSpPr/>
              <p:nvPr/>
            </p:nvCxnSpPr>
            <p:spPr>
              <a:xfrm flipV="1">
                <a:off x="6244756" y="3607852"/>
                <a:ext cx="1253324" cy="315571"/>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C731D861-5D41-4B71-AF57-8F1099149ADF}"/>
                  </a:ext>
                </a:extLst>
              </p:cNvPr>
              <p:cNvSpPr txBox="1"/>
              <p:nvPr/>
            </p:nvSpPr>
            <p:spPr>
              <a:xfrm>
                <a:off x="7424324" y="2750475"/>
                <a:ext cx="1426521" cy="276999"/>
              </a:xfrm>
              <a:prstGeom prst="rect">
                <a:avLst/>
              </a:prstGeom>
              <a:noFill/>
            </p:spPr>
            <p:txBody>
              <a:bodyPr wrap="square" rtlCol="0">
                <a:spAutoFit/>
              </a:bodyPr>
              <a:lstStyle/>
              <a:p>
                <a:r>
                  <a:rPr lang="en-US" sz="1200" dirty="0">
                    <a:solidFill>
                      <a:schemeClr val="tx1">
                        <a:lumMod val="25000"/>
                      </a:schemeClr>
                    </a:solidFill>
                  </a:rPr>
                  <a:t>1</a:t>
                </a:r>
                <a:r>
                  <a:rPr lang="en-US" sz="1200" baseline="30000" dirty="0">
                    <a:solidFill>
                      <a:schemeClr val="tx1">
                        <a:lumMod val="25000"/>
                      </a:schemeClr>
                    </a:solidFill>
                  </a:rPr>
                  <a:t>st</a:t>
                </a:r>
                <a:r>
                  <a:rPr lang="en-US" sz="1200" dirty="0">
                    <a:solidFill>
                      <a:schemeClr val="tx1">
                        <a:lumMod val="25000"/>
                      </a:schemeClr>
                    </a:solidFill>
                  </a:rPr>
                  <a:t> measurement</a:t>
                </a:r>
              </a:p>
            </p:txBody>
          </p:sp>
          <p:cxnSp>
            <p:nvCxnSpPr>
              <p:cNvPr id="47" name="Straight Arrow Connector 46">
                <a:extLst>
                  <a:ext uri="{FF2B5EF4-FFF2-40B4-BE49-F238E27FC236}">
                    <a16:creationId xmlns:a16="http://schemas.microsoft.com/office/drawing/2014/main" id="{9D27B451-8EA6-4D54-B157-213B9D5BAB7F}"/>
                  </a:ext>
                </a:extLst>
              </p:cNvPr>
              <p:cNvCxnSpPr>
                <a:cxnSpLocks/>
              </p:cNvCxnSpPr>
              <p:nvPr/>
            </p:nvCxnSpPr>
            <p:spPr>
              <a:xfrm flipH="1">
                <a:off x="7181147" y="2888974"/>
                <a:ext cx="361387" cy="2198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70BF03AC-3910-4DDF-9098-7BBE9F762FA2}"/>
                  </a:ext>
                </a:extLst>
              </p:cNvPr>
              <p:cNvSpPr txBox="1"/>
              <p:nvPr/>
            </p:nvSpPr>
            <p:spPr>
              <a:xfrm>
                <a:off x="6244756" y="3207784"/>
                <a:ext cx="1426521" cy="461665"/>
              </a:xfrm>
              <a:prstGeom prst="rect">
                <a:avLst/>
              </a:prstGeom>
              <a:noFill/>
            </p:spPr>
            <p:txBody>
              <a:bodyPr wrap="square" rtlCol="0">
                <a:spAutoFit/>
              </a:bodyPr>
              <a:lstStyle/>
              <a:p>
                <a:r>
                  <a:rPr lang="en-US" sz="1200" dirty="0">
                    <a:solidFill>
                      <a:schemeClr val="tx1">
                        <a:lumMod val="25000"/>
                      </a:schemeClr>
                    </a:solidFill>
                  </a:rPr>
                  <a:t>2</a:t>
                </a:r>
                <a:r>
                  <a:rPr lang="en-US" sz="1200" baseline="30000" dirty="0">
                    <a:solidFill>
                      <a:schemeClr val="tx1">
                        <a:lumMod val="25000"/>
                      </a:schemeClr>
                    </a:solidFill>
                  </a:rPr>
                  <a:t>nd</a:t>
                </a:r>
                <a:r>
                  <a:rPr lang="en-US" sz="1200" dirty="0">
                    <a:solidFill>
                      <a:schemeClr val="tx1">
                        <a:lumMod val="25000"/>
                      </a:schemeClr>
                    </a:solidFill>
                  </a:rPr>
                  <a:t> measurement, added bottom oil</a:t>
                </a:r>
              </a:p>
            </p:txBody>
          </p:sp>
          <p:sp>
            <p:nvSpPr>
              <p:cNvPr id="62" name="Freeform: Shape 61">
                <a:extLst>
                  <a:ext uri="{FF2B5EF4-FFF2-40B4-BE49-F238E27FC236}">
                    <a16:creationId xmlns:a16="http://schemas.microsoft.com/office/drawing/2014/main" id="{6AAFB1FF-09DC-41B9-87D1-3324223E8B60}"/>
                  </a:ext>
                </a:extLst>
              </p:cNvPr>
              <p:cNvSpPr/>
              <p:nvPr/>
            </p:nvSpPr>
            <p:spPr>
              <a:xfrm>
                <a:off x="6566827" y="2957239"/>
                <a:ext cx="503511" cy="45719"/>
              </a:xfrm>
              <a:custGeom>
                <a:avLst/>
                <a:gdLst>
                  <a:gd name="connsiteX0" fmla="*/ 0 w 713740"/>
                  <a:gd name="connsiteY0" fmla="*/ 40640 h 55880"/>
                  <a:gd name="connsiteX1" fmla="*/ 53340 w 713740"/>
                  <a:gd name="connsiteY1" fmla="*/ 17780 h 55880"/>
                  <a:gd name="connsiteX2" fmla="*/ 172720 w 713740"/>
                  <a:gd name="connsiteY2" fmla="*/ 2540 h 55880"/>
                  <a:gd name="connsiteX3" fmla="*/ 274320 w 713740"/>
                  <a:gd name="connsiteY3" fmla="*/ 0 h 55880"/>
                  <a:gd name="connsiteX4" fmla="*/ 459740 w 713740"/>
                  <a:gd name="connsiteY4" fmla="*/ 5080 h 55880"/>
                  <a:gd name="connsiteX5" fmla="*/ 589280 w 713740"/>
                  <a:gd name="connsiteY5" fmla="*/ 17780 h 55880"/>
                  <a:gd name="connsiteX6" fmla="*/ 695960 w 713740"/>
                  <a:gd name="connsiteY6" fmla="*/ 27940 h 55880"/>
                  <a:gd name="connsiteX7" fmla="*/ 713740 w 713740"/>
                  <a:gd name="connsiteY7" fmla="*/ 45720 h 55880"/>
                  <a:gd name="connsiteX8" fmla="*/ 688340 w 713740"/>
                  <a:gd name="connsiteY8" fmla="*/ 55880 h 55880"/>
                  <a:gd name="connsiteX9" fmla="*/ 614680 w 713740"/>
                  <a:gd name="connsiteY9" fmla="*/ 33020 h 55880"/>
                  <a:gd name="connsiteX10" fmla="*/ 474980 w 713740"/>
                  <a:gd name="connsiteY10" fmla="*/ 17780 h 55880"/>
                  <a:gd name="connsiteX11" fmla="*/ 312420 w 713740"/>
                  <a:gd name="connsiteY11" fmla="*/ 17780 h 55880"/>
                  <a:gd name="connsiteX12" fmla="*/ 195580 w 713740"/>
                  <a:gd name="connsiteY12" fmla="*/ 12700 h 55880"/>
                  <a:gd name="connsiteX13" fmla="*/ 109220 w 713740"/>
                  <a:gd name="connsiteY13" fmla="*/ 22860 h 55880"/>
                  <a:gd name="connsiteX14" fmla="*/ 0 w 713740"/>
                  <a:gd name="connsiteY14" fmla="*/ 40640 h 5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13740" h="55880">
                    <a:moveTo>
                      <a:pt x="0" y="40640"/>
                    </a:moveTo>
                    <a:lnTo>
                      <a:pt x="53340" y="17780"/>
                    </a:lnTo>
                    <a:lnTo>
                      <a:pt x="172720" y="2540"/>
                    </a:lnTo>
                    <a:lnTo>
                      <a:pt x="274320" y="0"/>
                    </a:lnTo>
                    <a:lnTo>
                      <a:pt x="459740" y="5080"/>
                    </a:lnTo>
                    <a:lnTo>
                      <a:pt x="589280" y="17780"/>
                    </a:lnTo>
                    <a:lnTo>
                      <a:pt x="695960" y="27940"/>
                    </a:lnTo>
                    <a:lnTo>
                      <a:pt x="713740" y="45720"/>
                    </a:lnTo>
                    <a:lnTo>
                      <a:pt x="688340" y="55880"/>
                    </a:lnTo>
                    <a:lnTo>
                      <a:pt x="614680" y="33020"/>
                    </a:lnTo>
                    <a:lnTo>
                      <a:pt x="474980" y="17780"/>
                    </a:lnTo>
                    <a:lnTo>
                      <a:pt x="312420" y="17780"/>
                    </a:lnTo>
                    <a:lnTo>
                      <a:pt x="195580" y="12700"/>
                    </a:lnTo>
                    <a:lnTo>
                      <a:pt x="109220" y="22860"/>
                    </a:lnTo>
                    <a:lnTo>
                      <a:pt x="0" y="40640"/>
                    </a:lnTo>
                    <a:close/>
                  </a:path>
                </a:pathLst>
              </a:cu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9" name="Straight Arrow Connector 58">
                <a:extLst>
                  <a:ext uri="{FF2B5EF4-FFF2-40B4-BE49-F238E27FC236}">
                    <a16:creationId xmlns:a16="http://schemas.microsoft.com/office/drawing/2014/main" id="{D2C4F509-CA28-40E6-BD37-C922E10348EE}"/>
                  </a:ext>
                </a:extLst>
              </p:cNvPr>
              <p:cNvCxnSpPr>
                <a:cxnSpLocks/>
                <a:endCxn id="62" idx="11"/>
              </p:cNvCxnSpPr>
              <p:nvPr/>
            </p:nvCxnSpPr>
            <p:spPr>
              <a:xfrm flipV="1">
                <a:off x="6417201" y="2971786"/>
                <a:ext cx="370024" cy="28200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9" name="Picture 68" descr="A picture containing indoor, television, monitor, screen&#10;&#10;Description automatically generated">
                <a:extLst>
                  <a:ext uri="{FF2B5EF4-FFF2-40B4-BE49-F238E27FC236}">
                    <a16:creationId xmlns:a16="http://schemas.microsoft.com/office/drawing/2014/main" id="{A5109226-AAA1-40A5-8F46-E25577201A32}"/>
                  </a:ext>
                </a:extLst>
              </p:cNvPr>
              <p:cNvPicPr>
                <a:picLocks noChangeAspect="1"/>
              </p:cNvPicPr>
              <p:nvPr/>
            </p:nvPicPr>
            <p:blipFill rotWithShape="1">
              <a:blip r:embed="rId7">
                <a:extLst>
                  <a:ext uri="{28A0092B-C50C-407E-A947-70E740481C1C}">
                    <a14:useLocalDpi xmlns:a14="http://schemas.microsoft.com/office/drawing/2010/main" val="0"/>
                  </a:ext>
                </a:extLst>
              </a:blip>
              <a:srcRect l="53566" t="51766" r="20665" b="43240"/>
              <a:stretch/>
            </p:blipFill>
            <p:spPr>
              <a:xfrm>
                <a:off x="5586440" y="5076717"/>
                <a:ext cx="1815374" cy="761750"/>
              </a:xfrm>
              <a:prstGeom prst="rect">
                <a:avLst/>
              </a:prstGeom>
              <a:ln>
                <a:noFill/>
              </a:ln>
              <a:effectLst>
                <a:outerShdw blurRad="190500" algn="tl" rotWithShape="0">
                  <a:srgbClr val="000000">
                    <a:alpha val="70000"/>
                  </a:srgbClr>
                </a:outerShdw>
              </a:effectLst>
            </p:spPr>
          </p:pic>
          <p:cxnSp>
            <p:nvCxnSpPr>
              <p:cNvPr id="70" name="Straight Connector 69">
                <a:extLst>
                  <a:ext uri="{FF2B5EF4-FFF2-40B4-BE49-F238E27FC236}">
                    <a16:creationId xmlns:a16="http://schemas.microsoft.com/office/drawing/2014/main" id="{8A64F469-BA43-4832-9A4F-BCCD0E7B968F}"/>
                  </a:ext>
                </a:extLst>
              </p:cNvPr>
              <p:cNvCxnSpPr>
                <a:cxnSpLocks/>
              </p:cNvCxnSpPr>
              <p:nvPr/>
            </p:nvCxnSpPr>
            <p:spPr>
              <a:xfrm flipV="1">
                <a:off x="6186476" y="4882493"/>
                <a:ext cx="1321449" cy="351772"/>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pic>
            <p:nvPicPr>
              <p:cNvPr id="71" name="Picture 70" descr="A picture containing indoor, television, monitor, screen&#10;&#10;Description automatically generated">
                <a:extLst>
                  <a:ext uri="{FF2B5EF4-FFF2-40B4-BE49-F238E27FC236}">
                    <a16:creationId xmlns:a16="http://schemas.microsoft.com/office/drawing/2014/main" id="{5F1064D7-A559-46E7-8C86-DDE95D3E3E24}"/>
                  </a:ext>
                </a:extLst>
              </p:cNvPr>
              <p:cNvPicPr>
                <a:picLocks noChangeAspect="1"/>
              </p:cNvPicPr>
              <p:nvPr/>
            </p:nvPicPr>
            <p:blipFill rotWithShape="1">
              <a:blip r:embed="rId7">
                <a:extLst>
                  <a:ext uri="{28A0092B-C50C-407E-A947-70E740481C1C}">
                    <a14:useLocalDpi xmlns:a14="http://schemas.microsoft.com/office/drawing/2010/main" val="0"/>
                  </a:ext>
                </a:extLst>
              </a:blip>
              <a:srcRect l="15949" t="50406" r="65050" b="45285"/>
              <a:stretch/>
            </p:blipFill>
            <p:spPr>
              <a:xfrm>
                <a:off x="9176717" y="5030924"/>
                <a:ext cx="1338598" cy="657229"/>
              </a:xfrm>
              <a:prstGeom prst="rect">
                <a:avLst/>
              </a:prstGeom>
              <a:ln>
                <a:noFill/>
              </a:ln>
              <a:effectLst>
                <a:outerShdw blurRad="190500" algn="tl" rotWithShape="0">
                  <a:srgbClr val="000000">
                    <a:alpha val="70000"/>
                  </a:srgbClr>
                </a:outerShdw>
              </a:effectLst>
            </p:spPr>
          </p:pic>
          <p:cxnSp>
            <p:nvCxnSpPr>
              <p:cNvPr id="72" name="Straight Connector 71">
                <a:extLst>
                  <a:ext uri="{FF2B5EF4-FFF2-40B4-BE49-F238E27FC236}">
                    <a16:creationId xmlns:a16="http://schemas.microsoft.com/office/drawing/2014/main" id="{9CA13CCC-C150-4914-8210-BCD080FBA4C6}"/>
                  </a:ext>
                </a:extLst>
              </p:cNvPr>
              <p:cNvCxnSpPr>
                <a:cxnSpLocks/>
              </p:cNvCxnSpPr>
              <p:nvPr/>
            </p:nvCxnSpPr>
            <p:spPr>
              <a:xfrm flipH="1" flipV="1">
                <a:off x="8926328" y="4882493"/>
                <a:ext cx="1297778" cy="31557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grpSp>
      <p:pic>
        <p:nvPicPr>
          <p:cNvPr id="65" name="Picture 64" descr="A flat screen television&#10;&#10;Description automatically generated">
            <a:extLst>
              <a:ext uri="{FF2B5EF4-FFF2-40B4-BE49-F238E27FC236}">
                <a16:creationId xmlns:a16="http://schemas.microsoft.com/office/drawing/2014/main" id="{EFD850FA-F392-4525-9FCF-DF7B678AEB5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8399" t="48237" r="44521" b="40789"/>
          <a:stretch/>
        </p:blipFill>
        <p:spPr>
          <a:xfrm>
            <a:off x="5407487" y="2797568"/>
            <a:ext cx="907258" cy="796158"/>
          </a:xfrm>
          <a:prstGeom prst="rect">
            <a:avLst/>
          </a:prstGeom>
          <a:ln>
            <a:noFill/>
          </a:ln>
          <a:effectLst>
            <a:outerShdw blurRad="190500" algn="tl" rotWithShape="0">
              <a:srgbClr val="000000">
                <a:alpha val="70000"/>
              </a:srgbClr>
            </a:outerShdw>
          </a:effectLst>
        </p:spPr>
      </p:pic>
      <p:sp>
        <p:nvSpPr>
          <p:cNvPr id="43" name="Rectangle 42">
            <a:extLst>
              <a:ext uri="{FF2B5EF4-FFF2-40B4-BE49-F238E27FC236}">
                <a16:creationId xmlns:a16="http://schemas.microsoft.com/office/drawing/2014/main" id="{F53BC3C4-6401-4EA2-B9DC-B9422FF68994}"/>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517574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891" y="196447"/>
            <a:ext cx="9072168" cy="960582"/>
          </a:xfrm>
        </p:spPr>
        <p:txBody>
          <a:bodyPr>
            <a:normAutofit/>
          </a:bodyPr>
          <a:lstStyle/>
          <a:p>
            <a:r>
              <a:rPr lang="en-US" altLang="en-US" dirty="0"/>
              <a:t>Marine IP: Method</a:t>
            </a:r>
            <a:endParaRPr lang="en-US" dirty="0"/>
          </a:p>
        </p:txBody>
      </p:sp>
      <p:sp>
        <p:nvSpPr>
          <p:cNvPr id="8" name="Text Placeholder 3"/>
          <p:cNvSpPr txBox="1">
            <a:spLocks/>
          </p:cNvSpPr>
          <p:nvPr/>
        </p:nvSpPr>
        <p:spPr>
          <a:xfrm>
            <a:off x="394450" y="1130119"/>
            <a:ext cx="4721887"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B0F0"/>
                </a:solidFill>
              </a:rPr>
              <a:t>Oil-Under-Ice testing:  CRREL </a:t>
            </a:r>
          </a:p>
          <a:p>
            <a:r>
              <a:rPr lang="en-US" sz="2400" b="1" dirty="0">
                <a:solidFill>
                  <a:srgbClr val="00B0F0"/>
                </a:solidFill>
              </a:rPr>
              <a:t>February 11-13, 2020:</a:t>
            </a:r>
          </a:p>
          <a:p>
            <a:r>
              <a:rPr lang="en-US" sz="2800" dirty="0">
                <a:solidFill>
                  <a:schemeClr val="accent3"/>
                </a:solidFill>
              </a:rPr>
              <a:t>Preparing the ice</a:t>
            </a:r>
          </a:p>
          <a:p>
            <a:endParaRPr lang="en-US" sz="2800" b="1" dirty="0">
              <a:solidFill>
                <a:srgbClr val="00B0F0"/>
              </a:solidFill>
            </a:endParaRPr>
          </a:p>
          <a:p>
            <a:pPr marL="285750" lvl="1" indent="-285750"/>
            <a:endParaRPr lang="en-US" dirty="0"/>
          </a:p>
          <a:p>
            <a:pPr marL="285750" lvl="1" indent="-285750"/>
            <a:endParaRPr lang="en-US" sz="2200" dirty="0"/>
          </a:p>
          <a:p>
            <a:pPr marL="342900" indent="-342900">
              <a:buFont typeface="Arial" panose="020B0604020202020204" pitchFamily="34" charset="0"/>
              <a:buChar char="•"/>
            </a:pPr>
            <a:endParaRPr lang="en-US" sz="2200" dirty="0"/>
          </a:p>
        </p:txBody>
      </p:sp>
      <p:pic>
        <p:nvPicPr>
          <p:cNvPr id="9" name="Picture 8" descr="A picture containing outdoor, building, snow, fence&#10;&#10;Description automatically generated">
            <a:extLst>
              <a:ext uri="{FF2B5EF4-FFF2-40B4-BE49-F238E27FC236}">
                <a16:creationId xmlns:a16="http://schemas.microsoft.com/office/drawing/2014/main" id="{7E6FDDF5-2670-4EE3-9DC5-C05638E42A4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035" r="17341"/>
          <a:stretch/>
        </p:blipFill>
        <p:spPr>
          <a:xfrm>
            <a:off x="367892" y="2876265"/>
            <a:ext cx="2567605" cy="2480817"/>
          </a:xfrm>
          <a:prstGeom prst="rect">
            <a:avLst/>
          </a:prstGeom>
          <a:ln>
            <a:noFill/>
          </a:ln>
          <a:effectLst>
            <a:outerShdw blurRad="190500" algn="tl" rotWithShape="0">
              <a:srgbClr val="000000">
                <a:alpha val="70000"/>
              </a:srgbClr>
            </a:outerShdw>
          </a:effectLst>
        </p:spPr>
      </p:pic>
      <p:pic>
        <p:nvPicPr>
          <p:cNvPr id="28" name="Picture 27" descr="A building covered in snow&#10;&#10;Description automatically generated">
            <a:extLst>
              <a:ext uri="{FF2B5EF4-FFF2-40B4-BE49-F238E27FC236}">
                <a16:creationId xmlns:a16="http://schemas.microsoft.com/office/drawing/2014/main" id="{00FFBA9D-CFF3-4349-928F-59FEAA76670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6023" r="4650" b="23718"/>
          <a:stretch/>
        </p:blipFill>
        <p:spPr>
          <a:xfrm rot="5400000">
            <a:off x="8557509" y="3027910"/>
            <a:ext cx="3700350" cy="3053702"/>
          </a:xfrm>
          <a:prstGeom prst="rect">
            <a:avLst/>
          </a:prstGeom>
          <a:ln>
            <a:noFill/>
          </a:ln>
          <a:effectLst>
            <a:outerShdw blurRad="190500" algn="tl" rotWithShape="0">
              <a:srgbClr val="000000">
                <a:alpha val="70000"/>
              </a:srgbClr>
            </a:outerShdw>
          </a:effectLst>
        </p:spPr>
      </p:pic>
      <p:sp>
        <p:nvSpPr>
          <p:cNvPr id="29" name="TextBox 28">
            <a:extLst>
              <a:ext uri="{FF2B5EF4-FFF2-40B4-BE49-F238E27FC236}">
                <a16:creationId xmlns:a16="http://schemas.microsoft.com/office/drawing/2014/main" id="{B01F786C-6ACC-474B-AC8E-3AF494913895}"/>
              </a:ext>
            </a:extLst>
          </p:cNvPr>
          <p:cNvSpPr txBox="1"/>
          <p:nvPr/>
        </p:nvSpPr>
        <p:spPr>
          <a:xfrm>
            <a:off x="432770" y="2531157"/>
            <a:ext cx="2418034" cy="400110"/>
          </a:xfrm>
          <a:prstGeom prst="rect">
            <a:avLst/>
          </a:prstGeom>
          <a:noFill/>
        </p:spPr>
        <p:txBody>
          <a:bodyPr wrap="none" rtlCol="0">
            <a:spAutoFit/>
          </a:bodyPr>
          <a:lstStyle/>
          <a:p>
            <a:r>
              <a:rPr lang="en-US" sz="2000" dirty="0">
                <a:solidFill>
                  <a:schemeClr val="bg1">
                    <a:lumMod val="25000"/>
                    <a:lumOff val="75000"/>
                  </a:schemeClr>
                </a:solidFill>
              </a:rPr>
              <a:t>Cutting out ice blocks</a:t>
            </a:r>
          </a:p>
        </p:txBody>
      </p:sp>
      <p:grpSp>
        <p:nvGrpSpPr>
          <p:cNvPr id="4" name="Group 3">
            <a:extLst>
              <a:ext uri="{FF2B5EF4-FFF2-40B4-BE49-F238E27FC236}">
                <a16:creationId xmlns:a16="http://schemas.microsoft.com/office/drawing/2014/main" id="{B5FA8BF1-1CD5-4CD7-A5F9-6CD645A19182}"/>
              </a:ext>
            </a:extLst>
          </p:cNvPr>
          <p:cNvGrpSpPr/>
          <p:nvPr/>
        </p:nvGrpSpPr>
        <p:grpSpPr>
          <a:xfrm>
            <a:off x="5896743" y="2696726"/>
            <a:ext cx="2872065" cy="3057343"/>
            <a:chOff x="5837885" y="2496671"/>
            <a:chExt cx="2872065" cy="3057343"/>
          </a:xfrm>
        </p:grpSpPr>
        <p:pic>
          <p:nvPicPr>
            <p:cNvPr id="12" name="Picture 11" descr="A group of people in the water&#10;&#10;Description automatically generated">
              <a:extLst>
                <a:ext uri="{FF2B5EF4-FFF2-40B4-BE49-F238E27FC236}">
                  <a16:creationId xmlns:a16="http://schemas.microsoft.com/office/drawing/2014/main" id="{0BDB1269-08BC-47FE-AA83-87990765A3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2569" r="2554"/>
            <a:stretch/>
          </p:blipFill>
          <p:spPr>
            <a:xfrm rot="10800000">
              <a:off x="5837885" y="2862270"/>
              <a:ext cx="2687331" cy="2691744"/>
            </a:xfrm>
            <a:prstGeom prst="rect">
              <a:avLst/>
            </a:prstGeom>
            <a:ln>
              <a:noFill/>
            </a:ln>
            <a:effectLst>
              <a:outerShdw blurRad="190500" algn="tl" rotWithShape="0">
                <a:srgbClr val="000000">
                  <a:alpha val="70000"/>
                </a:srgbClr>
              </a:outerShdw>
            </a:effectLst>
          </p:spPr>
        </p:pic>
        <p:sp>
          <p:nvSpPr>
            <p:cNvPr id="32" name="TextBox 31">
              <a:extLst>
                <a:ext uri="{FF2B5EF4-FFF2-40B4-BE49-F238E27FC236}">
                  <a16:creationId xmlns:a16="http://schemas.microsoft.com/office/drawing/2014/main" id="{EE735356-46D7-456D-BCEE-26F1041BB314}"/>
                </a:ext>
              </a:extLst>
            </p:cNvPr>
            <p:cNvSpPr txBox="1"/>
            <p:nvPr/>
          </p:nvSpPr>
          <p:spPr>
            <a:xfrm>
              <a:off x="6157334" y="2496671"/>
              <a:ext cx="2552616" cy="400110"/>
            </a:xfrm>
            <a:prstGeom prst="rect">
              <a:avLst/>
            </a:prstGeom>
            <a:noFill/>
          </p:spPr>
          <p:txBody>
            <a:bodyPr wrap="square" rtlCol="0">
              <a:spAutoFit/>
            </a:bodyPr>
            <a:lstStyle/>
            <a:p>
              <a:r>
                <a:rPr lang="en-US" sz="2000" dirty="0">
                  <a:solidFill>
                    <a:schemeClr val="bg1">
                      <a:lumMod val="25000"/>
                      <a:lumOff val="75000"/>
                    </a:schemeClr>
                  </a:solidFill>
                </a:rPr>
                <a:t>Removing blocks</a:t>
              </a:r>
            </a:p>
          </p:txBody>
        </p:sp>
      </p:grpSp>
      <p:grpSp>
        <p:nvGrpSpPr>
          <p:cNvPr id="19" name="Group 18">
            <a:extLst>
              <a:ext uri="{FF2B5EF4-FFF2-40B4-BE49-F238E27FC236}">
                <a16:creationId xmlns:a16="http://schemas.microsoft.com/office/drawing/2014/main" id="{4F47CEAD-3447-4EF4-86BB-0E05A87B24BA}"/>
              </a:ext>
            </a:extLst>
          </p:cNvPr>
          <p:cNvGrpSpPr/>
          <p:nvPr/>
        </p:nvGrpSpPr>
        <p:grpSpPr>
          <a:xfrm>
            <a:off x="4940932" y="291506"/>
            <a:ext cx="5420549" cy="1839669"/>
            <a:chOff x="4672312" y="119595"/>
            <a:chExt cx="6177636" cy="2332946"/>
          </a:xfrm>
        </p:grpSpPr>
        <p:grpSp>
          <p:nvGrpSpPr>
            <p:cNvPr id="18" name="Group 17">
              <a:extLst>
                <a:ext uri="{FF2B5EF4-FFF2-40B4-BE49-F238E27FC236}">
                  <a16:creationId xmlns:a16="http://schemas.microsoft.com/office/drawing/2014/main" id="{38946246-9013-499E-AC2D-D6A70681EE78}"/>
                </a:ext>
              </a:extLst>
            </p:cNvPr>
            <p:cNvGrpSpPr/>
            <p:nvPr/>
          </p:nvGrpSpPr>
          <p:grpSpPr>
            <a:xfrm>
              <a:off x="4672312" y="119595"/>
              <a:ext cx="5870495" cy="2332946"/>
              <a:chOff x="4672312" y="119595"/>
              <a:chExt cx="5870495" cy="2332946"/>
            </a:xfrm>
          </p:grpSpPr>
          <p:grpSp>
            <p:nvGrpSpPr>
              <p:cNvPr id="14" name="Group 13">
                <a:extLst>
                  <a:ext uri="{FF2B5EF4-FFF2-40B4-BE49-F238E27FC236}">
                    <a16:creationId xmlns:a16="http://schemas.microsoft.com/office/drawing/2014/main" id="{D8BD9E72-5F72-46E2-8B4F-82C0DAF004F5}"/>
                  </a:ext>
                </a:extLst>
              </p:cNvPr>
              <p:cNvGrpSpPr/>
              <p:nvPr/>
            </p:nvGrpSpPr>
            <p:grpSpPr>
              <a:xfrm>
                <a:off x="4672312" y="119595"/>
                <a:ext cx="5870495" cy="2332946"/>
                <a:chOff x="4672312" y="119595"/>
                <a:chExt cx="5870495" cy="2332946"/>
              </a:xfrm>
            </p:grpSpPr>
            <p:grpSp>
              <p:nvGrpSpPr>
                <p:cNvPr id="31" name="Group 30">
                  <a:extLst>
                    <a:ext uri="{FF2B5EF4-FFF2-40B4-BE49-F238E27FC236}">
                      <a16:creationId xmlns:a16="http://schemas.microsoft.com/office/drawing/2014/main" id="{55027DFE-77A3-4BF6-989E-4FFB0A981AD7}"/>
                    </a:ext>
                  </a:extLst>
                </p:cNvPr>
                <p:cNvGrpSpPr/>
                <p:nvPr/>
              </p:nvGrpSpPr>
              <p:grpSpPr>
                <a:xfrm>
                  <a:off x="4672312" y="119595"/>
                  <a:ext cx="5870495" cy="2332946"/>
                  <a:chOff x="4744165" y="155926"/>
                  <a:chExt cx="5870495" cy="2332946"/>
                </a:xfrm>
              </p:grpSpPr>
              <p:pic>
                <p:nvPicPr>
                  <p:cNvPr id="15" name="Picture 14">
                    <a:extLst>
                      <a:ext uri="{FF2B5EF4-FFF2-40B4-BE49-F238E27FC236}">
                        <a16:creationId xmlns:a16="http://schemas.microsoft.com/office/drawing/2014/main" id="{CA308C49-1D2E-4300-B3C3-339AD304E978}"/>
                      </a:ext>
                    </a:extLst>
                  </p:cNvPr>
                  <p:cNvPicPr>
                    <a:picLocks noChangeAspect="1"/>
                  </p:cNvPicPr>
                  <p:nvPr/>
                </p:nvPicPr>
                <p:blipFill>
                  <a:blip r:embed="rId6"/>
                  <a:stretch>
                    <a:fillRect/>
                  </a:stretch>
                </p:blipFill>
                <p:spPr>
                  <a:xfrm>
                    <a:off x="4744165" y="549756"/>
                    <a:ext cx="5870495" cy="1939116"/>
                  </a:xfrm>
                  <a:prstGeom prst="rect">
                    <a:avLst/>
                  </a:prstGeom>
                </p:spPr>
              </p:pic>
              <p:sp>
                <p:nvSpPr>
                  <p:cNvPr id="17" name="TextBox 16">
                    <a:extLst>
                      <a:ext uri="{FF2B5EF4-FFF2-40B4-BE49-F238E27FC236}">
                        <a16:creationId xmlns:a16="http://schemas.microsoft.com/office/drawing/2014/main" id="{6E32F4E6-20E9-4FBC-B063-F42556EB6340}"/>
                      </a:ext>
                    </a:extLst>
                  </p:cNvPr>
                  <p:cNvSpPr txBox="1"/>
                  <p:nvPr/>
                </p:nvSpPr>
                <p:spPr>
                  <a:xfrm>
                    <a:off x="5190742" y="155926"/>
                    <a:ext cx="3858942" cy="461665"/>
                  </a:xfrm>
                  <a:prstGeom prst="rect">
                    <a:avLst/>
                  </a:prstGeom>
                  <a:noFill/>
                </p:spPr>
                <p:txBody>
                  <a:bodyPr wrap="none" rtlCol="0">
                    <a:spAutoFit/>
                  </a:bodyPr>
                  <a:lstStyle/>
                  <a:p>
                    <a:r>
                      <a:rPr lang="en-US" sz="2400" dirty="0"/>
                      <a:t>Planned Layout of Study Sites</a:t>
                    </a:r>
                  </a:p>
                </p:txBody>
              </p:sp>
              <p:sp>
                <p:nvSpPr>
                  <p:cNvPr id="16" name="Rectangle 15">
                    <a:extLst>
                      <a:ext uri="{FF2B5EF4-FFF2-40B4-BE49-F238E27FC236}">
                        <a16:creationId xmlns:a16="http://schemas.microsoft.com/office/drawing/2014/main" id="{B3ACD685-71EE-4F02-ADDF-0521165A126A}"/>
                      </a:ext>
                    </a:extLst>
                  </p:cNvPr>
                  <p:cNvSpPr/>
                  <p:nvPr/>
                </p:nvSpPr>
                <p:spPr>
                  <a:xfrm>
                    <a:off x="6019800" y="1120116"/>
                    <a:ext cx="259080" cy="24386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9A552D1-2B93-4FA4-9D02-52B87EF86C65}"/>
                      </a:ext>
                    </a:extLst>
                  </p:cNvPr>
                  <p:cNvSpPr/>
                  <p:nvPr/>
                </p:nvSpPr>
                <p:spPr>
                  <a:xfrm>
                    <a:off x="7033260" y="1101385"/>
                    <a:ext cx="276982" cy="24386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022A704-2721-463B-A3D9-8F4986FFE866}"/>
                      </a:ext>
                    </a:extLst>
                  </p:cNvPr>
                  <p:cNvSpPr/>
                  <p:nvPr/>
                </p:nvSpPr>
                <p:spPr>
                  <a:xfrm>
                    <a:off x="8050530" y="1120116"/>
                    <a:ext cx="276982" cy="24386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5CA30A9-EA53-403F-B4D4-788281252394}"/>
                      </a:ext>
                    </a:extLst>
                  </p:cNvPr>
                  <p:cNvSpPr/>
                  <p:nvPr/>
                </p:nvSpPr>
                <p:spPr>
                  <a:xfrm>
                    <a:off x="6019799" y="1784640"/>
                    <a:ext cx="273173" cy="24386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F523BA8-4569-4315-B925-9A9E538F0FD0}"/>
                      </a:ext>
                    </a:extLst>
                  </p:cNvPr>
                  <p:cNvSpPr/>
                  <p:nvPr/>
                </p:nvSpPr>
                <p:spPr>
                  <a:xfrm>
                    <a:off x="7033260" y="1784640"/>
                    <a:ext cx="276982" cy="24386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8EAF5FA-6629-4719-82EA-1F566C893B92}"/>
                      </a:ext>
                    </a:extLst>
                  </p:cNvPr>
                  <p:cNvSpPr/>
                  <p:nvPr/>
                </p:nvSpPr>
                <p:spPr>
                  <a:xfrm>
                    <a:off x="8050529" y="1804494"/>
                    <a:ext cx="276983" cy="24386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426D224-EE47-4668-8400-3FD1E683133A}"/>
                      </a:ext>
                    </a:extLst>
                  </p:cNvPr>
                  <p:cNvSpPr/>
                  <p:nvPr/>
                </p:nvSpPr>
                <p:spPr>
                  <a:xfrm>
                    <a:off x="5261334" y="885342"/>
                    <a:ext cx="259080" cy="1492097"/>
                  </a:xfrm>
                  <a:prstGeom prst="rect">
                    <a:avLst/>
                  </a:prstGeom>
                  <a:pattFill prst="zigZag">
                    <a:fgClr>
                      <a:srgbClr val="00B0F0"/>
                    </a:fgClr>
                    <a:bgClr>
                      <a:srgbClr val="CCEDFF"/>
                    </a:bgClr>
                  </a:patt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AC3782FE-45D8-491B-A582-5451219E0A69}"/>
                      </a:ext>
                    </a:extLst>
                  </p:cNvPr>
                  <p:cNvSpPr/>
                  <p:nvPr/>
                </p:nvSpPr>
                <p:spPr>
                  <a:xfrm>
                    <a:off x="9052559" y="903064"/>
                    <a:ext cx="259080" cy="1492097"/>
                  </a:xfrm>
                  <a:prstGeom prst="rect">
                    <a:avLst/>
                  </a:prstGeom>
                  <a:pattFill prst="zigZag">
                    <a:fgClr>
                      <a:srgbClr val="00B0F0"/>
                    </a:fgClr>
                    <a:bgClr>
                      <a:srgbClr val="CCEDFF"/>
                    </a:bgClr>
                  </a:patt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4C495F7F-A7E8-4111-8403-1089E41E20C5}"/>
                    </a:ext>
                  </a:extLst>
                </p:cNvPr>
                <p:cNvSpPr/>
                <p:nvPr/>
              </p:nvSpPr>
              <p:spPr>
                <a:xfrm>
                  <a:off x="10117455" y="1355709"/>
                  <a:ext cx="419993" cy="412454"/>
                </a:xfrm>
                <a:prstGeom prst="rect">
                  <a:avLst/>
                </a:prstGeom>
                <a:solidFill>
                  <a:srgbClr val="223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42661431-24AD-4C7D-BD6C-2ADF19922CA5}"/>
                  </a:ext>
                </a:extLst>
              </p:cNvPr>
              <p:cNvGrpSpPr/>
              <p:nvPr/>
            </p:nvGrpSpPr>
            <p:grpSpPr>
              <a:xfrm>
                <a:off x="5189481" y="763987"/>
                <a:ext cx="4157684" cy="1343009"/>
                <a:chOff x="5189481" y="763987"/>
                <a:chExt cx="4157684" cy="1343009"/>
              </a:xfrm>
            </p:grpSpPr>
            <p:sp>
              <p:nvSpPr>
                <p:cNvPr id="44" name="TextBox 43">
                  <a:extLst>
                    <a:ext uri="{FF2B5EF4-FFF2-40B4-BE49-F238E27FC236}">
                      <a16:creationId xmlns:a16="http://schemas.microsoft.com/office/drawing/2014/main" id="{E1B8B07A-2921-4FF4-8C30-5A9C7D31C8D9}"/>
                    </a:ext>
                  </a:extLst>
                </p:cNvPr>
                <p:cNvSpPr txBox="1"/>
                <p:nvPr/>
              </p:nvSpPr>
              <p:spPr>
                <a:xfrm rot="5400000">
                  <a:off x="8500202" y="1260034"/>
                  <a:ext cx="1324593" cy="369332"/>
                </a:xfrm>
                <a:prstGeom prst="rect">
                  <a:avLst/>
                </a:prstGeom>
                <a:noFill/>
              </p:spPr>
              <p:txBody>
                <a:bodyPr wrap="none" rtlCol="0">
                  <a:spAutoFit/>
                </a:bodyPr>
                <a:lstStyle/>
                <a:p>
                  <a:r>
                    <a:rPr lang="en-US" dirty="0">
                      <a:solidFill>
                        <a:schemeClr val="accent6">
                          <a:lumMod val="75000"/>
                        </a:schemeClr>
                      </a:solidFill>
                    </a:rPr>
                    <a:t>Open Water</a:t>
                  </a:r>
                </a:p>
              </p:txBody>
            </p:sp>
            <p:sp>
              <p:nvSpPr>
                <p:cNvPr id="45" name="TextBox 44">
                  <a:extLst>
                    <a:ext uri="{FF2B5EF4-FFF2-40B4-BE49-F238E27FC236}">
                      <a16:creationId xmlns:a16="http://schemas.microsoft.com/office/drawing/2014/main" id="{0382CD71-F659-40DE-A10A-206440C29A43}"/>
                    </a:ext>
                  </a:extLst>
                </p:cNvPr>
                <p:cNvSpPr txBox="1"/>
                <p:nvPr/>
              </p:nvSpPr>
              <p:spPr>
                <a:xfrm rot="5400000">
                  <a:off x="4711850" y="1241618"/>
                  <a:ext cx="1324593" cy="369332"/>
                </a:xfrm>
                <a:prstGeom prst="rect">
                  <a:avLst/>
                </a:prstGeom>
                <a:noFill/>
              </p:spPr>
              <p:txBody>
                <a:bodyPr wrap="none" rtlCol="0">
                  <a:spAutoFit/>
                </a:bodyPr>
                <a:lstStyle/>
                <a:p>
                  <a:r>
                    <a:rPr lang="en-US" dirty="0">
                      <a:solidFill>
                        <a:schemeClr val="accent6">
                          <a:lumMod val="75000"/>
                        </a:schemeClr>
                      </a:solidFill>
                    </a:rPr>
                    <a:t>Open Water</a:t>
                  </a:r>
                </a:p>
              </p:txBody>
            </p:sp>
          </p:grpSp>
        </p:grpSp>
        <p:grpSp>
          <p:nvGrpSpPr>
            <p:cNvPr id="35" name="Group 34">
              <a:extLst>
                <a:ext uri="{FF2B5EF4-FFF2-40B4-BE49-F238E27FC236}">
                  <a16:creationId xmlns:a16="http://schemas.microsoft.com/office/drawing/2014/main" id="{07343A07-F572-44DA-8855-758187F15E3D}"/>
                </a:ext>
              </a:extLst>
            </p:cNvPr>
            <p:cNvGrpSpPr/>
            <p:nvPr/>
          </p:nvGrpSpPr>
          <p:grpSpPr>
            <a:xfrm rot="5400000">
              <a:off x="10233861" y="1152078"/>
              <a:ext cx="477953" cy="754220"/>
              <a:chOff x="1" y="-76676"/>
              <a:chExt cx="845127" cy="1280505"/>
            </a:xfrm>
          </p:grpSpPr>
          <p:pic>
            <p:nvPicPr>
              <p:cNvPr id="36" name="Graphic 6" descr="Map compass">
                <a:extLst>
                  <a:ext uri="{FF2B5EF4-FFF2-40B4-BE49-F238E27FC236}">
                    <a16:creationId xmlns:a16="http://schemas.microsoft.com/office/drawing/2014/main" id="{EFFF80E6-2E05-44E9-9D27-AFF9A5BD073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1" y="453884"/>
                <a:ext cx="845127" cy="749945"/>
              </a:xfrm>
              <a:prstGeom prst="rect">
                <a:avLst/>
              </a:prstGeom>
            </p:spPr>
          </p:pic>
          <p:sp>
            <p:nvSpPr>
              <p:cNvPr id="37" name="TextBox 21">
                <a:extLst>
                  <a:ext uri="{FF2B5EF4-FFF2-40B4-BE49-F238E27FC236}">
                    <a16:creationId xmlns:a16="http://schemas.microsoft.com/office/drawing/2014/main" id="{3D5024F9-FDA7-4490-974D-4A60546DC8A2}"/>
                  </a:ext>
                </a:extLst>
              </p:cNvPr>
              <p:cNvSpPr txBox="1"/>
              <p:nvPr/>
            </p:nvSpPr>
            <p:spPr>
              <a:xfrm>
                <a:off x="53853" y="-76676"/>
                <a:ext cx="706582" cy="57719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800" b="1" dirty="0"/>
                  <a:t>N</a:t>
                </a:r>
              </a:p>
            </p:txBody>
          </p:sp>
        </p:grpSp>
      </p:grpSp>
      <p:grpSp>
        <p:nvGrpSpPr>
          <p:cNvPr id="3" name="Group 2">
            <a:extLst>
              <a:ext uri="{FF2B5EF4-FFF2-40B4-BE49-F238E27FC236}">
                <a16:creationId xmlns:a16="http://schemas.microsoft.com/office/drawing/2014/main" id="{ADFFE435-85EC-4EF3-A554-D57468303470}"/>
              </a:ext>
            </a:extLst>
          </p:cNvPr>
          <p:cNvGrpSpPr/>
          <p:nvPr/>
        </p:nvGrpSpPr>
        <p:grpSpPr>
          <a:xfrm>
            <a:off x="3233258" y="2496671"/>
            <a:ext cx="2419893" cy="3260191"/>
            <a:chOff x="3234386" y="2267151"/>
            <a:chExt cx="2419893" cy="3260191"/>
          </a:xfrm>
        </p:grpSpPr>
        <p:pic>
          <p:nvPicPr>
            <p:cNvPr id="41" name="Picture 40" descr="A person that is standing in the snow&#10;&#10;Description automatically generated">
              <a:extLst>
                <a:ext uri="{FF2B5EF4-FFF2-40B4-BE49-F238E27FC236}">
                  <a16:creationId xmlns:a16="http://schemas.microsoft.com/office/drawing/2014/main" id="{417EA45A-8491-42CE-9863-03737EE44A7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2997767" y="3002027"/>
              <a:ext cx="2886075" cy="2164556"/>
            </a:xfrm>
            <a:prstGeom prst="rect">
              <a:avLst/>
            </a:prstGeom>
            <a:ln>
              <a:noFill/>
            </a:ln>
            <a:effectLst>
              <a:outerShdw blurRad="190500" algn="tl" rotWithShape="0">
                <a:srgbClr val="000000">
                  <a:alpha val="70000"/>
                </a:srgbClr>
              </a:outerShdw>
            </a:effectLst>
          </p:spPr>
        </p:pic>
        <p:sp>
          <p:nvSpPr>
            <p:cNvPr id="43" name="TextBox 42">
              <a:extLst>
                <a:ext uri="{FF2B5EF4-FFF2-40B4-BE49-F238E27FC236}">
                  <a16:creationId xmlns:a16="http://schemas.microsoft.com/office/drawing/2014/main" id="{81E6096B-EE81-4EC6-895A-44D7D1A6BDE0}"/>
                </a:ext>
              </a:extLst>
            </p:cNvPr>
            <p:cNvSpPr txBox="1"/>
            <p:nvPr/>
          </p:nvSpPr>
          <p:spPr>
            <a:xfrm>
              <a:off x="3234386" y="2267151"/>
              <a:ext cx="2419893" cy="400110"/>
            </a:xfrm>
            <a:prstGeom prst="rect">
              <a:avLst/>
            </a:prstGeom>
            <a:noFill/>
          </p:spPr>
          <p:txBody>
            <a:bodyPr wrap="none" rtlCol="0">
              <a:spAutoFit/>
            </a:bodyPr>
            <a:lstStyle/>
            <a:p>
              <a:r>
                <a:rPr lang="en-US" sz="2000" dirty="0">
                  <a:solidFill>
                    <a:schemeClr val="bg1">
                      <a:lumMod val="25000"/>
                      <a:lumOff val="75000"/>
                    </a:schemeClr>
                  </a:solidFill>
                </a:rPr>
                <a:t>Breaking blocks apart</a:t>
              </a:r>
            </a:p>
          </p:txBody>
        </p:sp>
      </p:grpSp>
      <p:sp>
        <p:nvSpPr>
          <p:cNvPr id="46" name="TextBox 45">
            <a:extLst>
              <a:ext uri="{FF2B5EF4-FFF2-40B4-BE49-F238E27FC236}">
                <a16:creationId xmlns:a16="http://schemas.microsoft.com/office/drawing/2014/main" id="{FD505300-4DC0-4ACF-B72F-5BA57B3D8C4A}"/>
              </a:ext>
            </a:extLst>
          </p:cNvPr>
          <p:cNvSpPr txBox="1"/>
          <p:nvPr/>
        </p:nvSpPr>
        <p:spPr>
          <a:xfrm>
            <a:off x="9365116" y="2338694"/>
            <a:ext cx="1426521" cy="400110"/>
          </a:xfrm>
          <a:prstGeom prst="rect">
            <a:avLst/>
          </a:prstGeom>
          <a:noFill/>
        </p:spPr>
        <p:txBody>
          <a:bodyPr wrap="square" rtlCol="0">
            <a:spAutoFit/>
          </a:bodyPr>
          <a:lstStyle/>
          <a:p>
            <a:r>
              <a:rPr lang="en-US" sz="2000" dirty="0">
                <a:solidFill>
                  <a:schemeClr val="bg1">
                    <a:lumMod val="25000"/>
                    <a:lumOff val="75000"/>
                  </a:schemeClr>
                </a:solidFill>
              </a:rPr>
              <a:t>Complete</a:t>
            </a:r>
          </a:p>
        </p:txBody>
      </p:sp>
      <p:grpSp>
        <p:nvGrpSpPr>
          <p:cNvPr id="11" name="Group 10">
            <a:extLst>
              <a:ext uri="{FF2B5EF4-FFF2-40B4-BE49-F238E27FC236}">
                <a16:creationId xmlns:a16="http://schemas.microsoft.com/office/drawing/2014/main" id="{A954E6B2-1334-41F3-B8A1-BBD12A9415E1}"/>
              </a:ext>
            </a:extLst>
          </p:cNvPr>
          <p:cNvGrpSpPr/>
          <p:nvPr/>
        </p:nvGrpSpPr>
        <p:grpSpPr>
          <a:xfrm>
            <a:off x="10777280" y="1336431"/>
            <a:ext cx="1396894" cy="2297642"/>
            <a:chOff x="6649513" y="2629413"/>
            <a:chExt cx="2012421" cy="3080300"/>
          </a:xfrm>
        </p:grpSpPr>
        <p:pic>
          <p:nvPicPr>
            <p:cNvPr id="30" name="Picture 29" descr="A picture containing water, snow, large, covered&#10;&#10;Description automatically generated">
              <a:extLst>
                <a:ext uri="{FF2B5EF4-FFF2-40B4-BE49-F238E27FC236}">
                  <a16:creationId xmlns:a16="http://schemas.microsoft.com/office/drawing/2014/main" id="{DB048238-03E8-4D3B-9438-311A7326606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5400000">
              <a:off x="6348394" y="3601879"/>
              <a:ext cx="2408953" cy="1806715"/>
            </a:xfrm>
            <a:prstGeom prst="rect">
              <a:avLst/>
            </a:prstGeom>
          </p:spPr>
        </p:pic>
        <p:grpSp>
          <p:nvGrpSpPr>
            <p:cNvPr id="10" name="Group 9">
              <a:extLst>
                <a:ext uri="{FF2B5EF4-FFF2-40B4-BE49-F238E27FC236}">
                  <a16:creationId xmlns:a16="http://schemas.microsoft.com/office/drawing/2014/main" id="{5CF3BBA8-6BE6-4B03-9892-59CDD493E02D}"/>
                </a:ext>
              </a:extLst>
            </p:cNvPr>
            <p:cNvGrpSpPr/>
            <p:nvPr/>
          </p:nvGrpSpPr>
          <p:grpSpPr>
            <a:xfrm>
              <a:off x="7355205" y="2629413"/>
              <a:ext cx="1306729" cy="886265"/>
              <a:chOff x="7355205" y="2629413"/>
              <a:chExt cx="1306729" cy="886265"/>
            </a:xfrm>
          </p:grpSpPr>
          <p:sp>
            <p:nvSpPr>
              <p:cNvPr id="33" name="TextBox 32">
                <a:extLst>
                  <a:ext uri="{FF2B5EF4-FFF2-40B4-BE49-F238E27FC236}">
                    <a16:creationId xmlns:a16="http://schemas.microsoft.com/office/drawing/2014/main" id="{B35E137C-81DC-4F23-98E6-99A0C95EF306}"/>
                  </a:ext>
                </a:extLst>
              </p:cNvPr>
              <p:cNvSpPr txBox="1"/>
              <p:nvPr/>
            </p:nvSpPr>
            <p:spPr>
              <a:xfrm>
                <a:off x="7659214" y="2629413"/>
                <a:ext cx="1002720" cy="536402"/>
              </a:xfrm>
              <a:prstGeom prst="rect">
                <a:avLst/>
              </a:prstGeom>
              <a:noFill/>
            </p:spPr>
            <p:txBody>
              <a:bodyPr wrap="none" rtlCol="0">
                <a:spAutoFit/>
              </a:bodyPr>
              <a:lstStyle/>
              <a:p>
                <a:r>
                  <a:rPr lang="en-US" sz="2000" dirty="0">
                    <a:solidFill>
                      <a:schemeClr val="bg1">
                        <a:lumMod val="25000"/>
                        <a:lumOff val="75000"/>
                      </a:schemeClr>
                    </a:solidFill>
                  </a:rPr>
                  <a:t>18 in</a:t>
                </a:r>
              </a:p>
            </p:txBody>
          </p:sp>
          <p:cxnSp>
            <p:nvCxnSpPr>
              <p:cNvPr id="38" name="Straight Connector 37">
                <a:extLst>
                  <a:ext uri="{FF2B5EF4-FFF2-40B4-BE49-F238E27FC236}">
                    <a16:creationId xmlns:a16="http://schemas.microsoft.com/office/drawing/2014/main" id="{721BF057-7B6A-44A9-B228-4A57E675354B}"/>
                  </a:ext>
                </a:extLst>
              </p:cNvPr>
              <p:cNvCxnSpPr>
                <a:cxnSpLocks/>
              </p:cNvCxnSpPr>
              <p:nvPr/>
            </p:nvCxnSpPr>
            <p:spPr>
              <a:xfrm>
                <a:off x="7355205" y="3507105"/>
                <a:ext cx="89535" cy="857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3CB22E4E-8A0C-4E56-A2D7-DA339E5AA6A0}"/>
                  </a:ext>
                </a:extLst>
              </p:cNvPr>
              <p:cNvCxnSpPr>
                <a:cxnSpLocks/>
              </p:cNvCxnSpPr>
              <p:nvPr/>
            </p:nvCxnSpPr>
            <p:spPr>
              <a:xfrm flipH="1">
                <a:off x="7423785" y="2993288"/>
                <a:ext cx="340997" cy="49572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grpSp>
      <p:sp>
        <p:nvSpPr>
          <p:cNvPr id="47" name="Rectangle 46">
            <a:extLst>
              <a:ext uri="{FF2B5EF4-FFF2-40B4-BE49-F238E27FC236}">
                <a16:creationId xmlns:a16="http://schemas.microsoft.com/office/drawing/2014/main" id="{38D8B4CA-A974-4F62-96E8-73CAD3FFA185}"/>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159736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891" y="196447"/>
            <a:ext cx="9072168" cy="960582"/>
          </a:xfrm>
        </p:spPr>
        <p:txBody>
          <a:bodyPr>
            <a:normAutofit/>
          </a:bodyPr>
          <a:lstStyle/>
          <a:p>
            <a:r>
              <a:rPr lang="en-US" altLang="en-US" dirty="0"/>
              <a:t>Marine IP: Method</a:t>
            </a:r>
            <a:endParaRPr lang="en-US" dirty="0"/>
          </a:p>
        </p:txBody>
      </p:sp>
      <p:sp>
        <p:nvSpPr>
          <p:cNvPr id="8" name="Text Placeholder 3"/>
          <p:cNvSpPr txBox="1">
            <a:spLocks/>
          </p:cNvSpPr>
          <p:nvPr/>
        </p:nvSpPr>
        <p:spPr>
          <a:xfrm>
            <a:off x="394451" y="1130119"/>
            <a:ext cx="3927782"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B0F0"/>
                </a:solidFill>
              </a:rPr>
              <a:t>Oil-Under-Ice testing:  CRREL</a:t>
            </a:r>
          </a:p>
          <a:p>
            <a:r>
              <a:rPr lang="en-US" sz="2400" b="1" dirty="0">
                <a:solidFill>
                  <a:srgbClr val="00B0F0"/>
                </a:solidFill>
              </a:rPr>
              <a:t>February 11-13, 2020:</a:t>
            </a:r>
          </a:p>
          <a:p>
            <a:pPr marL="0" lvl="1" indent="0">
              <a:buNone/>
            </a:pPr>
            <a:r>
              <a:rPr lang="en-US" dirty="0">
                <a:solidFill>
                  <a:schemeClr val="accent3"/>
                </a:solidFill>
              </a:rPr>
              <a:t>Equipment set up</a:t>
            </a:r>
          </a:p>
          <a:p>
            <a:pPr marL="285750" lvl="1" indent="-285750"/>
            <a:endParaRPr lang="en-US" sz="2200" dirty="0"/>
          </a:p>
          <a:p>
            <a:pPr marL="285750" lvl="1" indent="-285750"/>
            <a:endParaRPr lang="en-US" sz="2200" dirty="0"/>
          </a:p>
          <a:p>
            <a:pPr marL="342900" indent="-342900">
              <a:buFont typeface="Arial" panose="020B0604020202020204" pitchFamily="34" charset="0"/>
              <a:buChar char="•"/>
            </a:pPr>
            <a:endParaRPr lang="en-US" sz="2200" dirty="0"/>
          </a:p>
        </p:txBody>
      </p:sp>
      <p:grpSp>
        <p:nvGrpSpPr>
          <p:cNvPr id="5" name="Group 4">
            <a:extLst>
              <a:ext uri="{FF2B5EF4-FFF2-40B4-BE49-F238E27FC236}">
                <a16:creationId xmlns:a16="http://schemas.microsoft.com/office/drawing/2014/main" id="{A323D020-7331-4466-B810-183B677D46BE}"/>
              </a:ext>
            </a:extLst>
          </p:cNvPr>
          <p:cNvGrpSpPr/>
          <p:nvPr/>
        </p:nvGrpSpPr>
        <p:grpSpPr>
          <a:xfrm>
            <a:off x="3932835" y="656775"/>
            <a:ext cx="8061415" cy="4730793"/>
            <a:chOff x="3932835" y="656775"/>
            <a:chExt cx="8061415" cy="4730793"/>
          </a:xfrm>
        </p:grpSpPr>
        <p:pic>
          <p:nvPicPr>
            <p:cNvPr id="4" name="Picture 3" descr="A building covered in snow&#10;&#10;Description automatically generated">
              <a:extLst>
                <a:ext uri="{FF2B5EF4-FFF2-40B4-BE49-F238E27FC236}">
                  <a16:creationId xmlns:a16="http://schemas.microsoft.com/office/drawing/2014/main" id="{9D93D61A-6FDB-4EF6-BACA-4241D4694B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27690" y="656775"/>
              <a:ext cx="5066560" cy="3377706"/>
            </a:xfrm>
            <a:prstGeom prst="rect">
              <a:avLst/>
            </a:prstGeom>
            <a:ln>
              <a:noFill/>
            </a:ln>
            <a:effectLst>
              <a:outerShdw blurRad="190500" algn="tl" rotWithShape="0">
                <a:srgbClr val="000000">
                  <a:alpha val="70000"/>
                </a:srgbClr>
              </a:outerShdw>
            </a:effectLst>
          </p:spPr>
        </p:pic>
        <p:pic>
          <p:nvPicPr>
            <p:cNvPr id="11" name="Picture 10" descr="A picture containing man, sitting, laying, lying&#10;&#10;Description automatically generated">
              <a:extLst>
                <a:ext uri="{FF2B5EF4-FFF2-40B4-BE49-F238E27FC236}">
                  <a16:creationId xmlns:a16="http://schemas.microsoft.com/office/drawing/2014/main" id="{8032CC16-B1C1-4251-9B84-DD303245410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470999" y="2154712"/>
              <a:ext cx="3694690" cy="2771018"/>
            </a:xfrm>
            <a:prstGeom prst="rect">
              <a:avLst/>
            </a:prstGeom>
          </p:spPr>
        </p:pic>
        <p:grpSp>
          <p:nvGrpSpPr>
            <p:cNvPr id="3" name="Group 2">
              <a:extLst>
                <a:ext uri="{FF2B5EF4-FFF2-40B4-BE49-F238E27FC236}">
                  <a16:creationId xmlns:a16="http://schemas.microsoft.com/office/drawing/2014/main" id="{0E58DDF1-4D74-442B-AD88-4203DEC7CCD0}"/>
                </a:ext>
              </a:extLst>
            </p:cNvPr>
            <p:cNvGrpSpPr/>
            <p:nvPr/>
          </p:nvGrpSpPr>
          <p:grpSpPr>
            <a:xfrm>
              <a:off x="3932835" y="1087755"/>
              <a:ext cx="5679795" cy="4299813"/>
              <a:chOff x="3932835" y="1087755"/>
              <a:chExt cx="5679795" cy="4299813"/>
            </a:xfrm>
          </p:grpSpPr>
          <p:cxnSp>
            <p:nvCxnSpPr>
              <p:cNvPr id="20" name="Straight Connector 19">
                <a:extLst>
                  <a:ext uri="{FF2B5EF4-FFF2-40B4-BE49-F238E27FC236}">
                    <a16:creationId xmlns:a16="http://schemas.microsoft.com/office/drawing/2014/main" id="{E1205D41-5297-4E8A-B55F-6EDF36DBFC06}"/>
                  </a:ext>
                </a:extLst>
              </p:cNvPr>
              <p:cNvCxnSpPr>
                <a:cxnSpLocks/>
              </p:cNvCxnSpPr>
              <p:nvPr/>
            </p:nvCxnSpPr>
            <p:spPr>
              <a:xfrm flipV="1">
                <a:off x="3947984" y="1087755"/>
                <a:ext cx="5466075" cy="586586"/>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3337EB4-9F3B-4884-A1BD-E7AEC49F1852}"/>
                  </a:ext>
                </a:extLst>
              </p:cNvPr>
              <p:cNvCxnSpPr>
                <a:cxnSpLocks/>
              </p:cNvCxnSpPr>
              <p:nvPr/>
            </p:nvCxnSpPr>
            <p:spPr>
              <a:xfrm flipV="1">
                <a:off x="6703853" y="1525904"/>
                <a:ext cx="2908777" cy="386166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E3B1007A-5D4E-415A-88B6-C1852DA1BE11}"/>
                  </a:ext>
                </a:extLst>
              </p:cNvPr>
              <p:cNvSpPr/>
              <p:nvPr/>
            </p:nvSpPr>
            <p:spPr>
              <a:xfrm>
                <a:off x="9423442" y="1087755"/>
                <a:ext cx="189188" cy="438149"/>
              </a:xfrm>
              <a:prstGeom prst="rect">
                <a:avLst/>
              </a:pr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322412E-14A9-47F4-B8BA-F75EAA2CED06}"/>
                  </a:ext>
                </a:extLst>
              </p:cNvPr>
              <p:cNvSpPr/>
              <p:nvPr/>
            </p:nvSpPr>
            <p:spPr>
              <a:xfrm>
                <a:off x="3932835" y="1674341"/>
                <a:ext cx="2771018" cy="3713225"/>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15" name="Picture 14" descr="A picture containing engine&#10;&#10;Description automatically generated">
            <a:extLst>
              <a:ext uri="{FF2B5EF4-FFF2-40B4-BE49-F238E27FC236}">
                <a16:creationId xmlns:a16="http://schemas.microsoft.com/office/drawing/2014/main" id="{5DD148E0-9A4A-4441-AC8A-227B57635ED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8617"/>
          <a:stretch/>
        </p:blipFill>
        <p:spPr>
          <a:xfrm rot="5400000">
            <a:off x="776525" y="2693888"/>
            <a:ext cx="2774236" cy="2556654"/>
          </a:xfrm>
          <a:prstGeom prst="rect">
            <a:avLst/>
          </a:prstGeom>
          <a:ln>
            <a:noFill/>
          </a:ln>
          <a:effectLst>
            <a:outerShdw blurRad="190500" algn="tl" rotWithShape="0">
              <a:srgbClr val="000000">
                <a:alpha val="70000"/>
              </a:srgbClr>
            </a:outerShdw>
          </a:effectLst>
        </p:spPr>
      </p:pic>
      <p:grpSp>
        <p:nvGrpSpPr>
          <p:cNvPr id="6" name="Group 5">
            <a:extLst>
              <a:ext uri="{FF2B5EF4-FFF2-40B4-BE49-F238E27FC236}">
                <a16:creationId xmlns:a16="http://schemas.microsoft.com/office/drawing/2014/main" id="{D8CB1678-D4EE-4DB9-9772-F472E6AB0A43}"/>
              </a:ext>
            </a:extLst>
          </p:cNvPr>
          <p:cNvGrpSpPr/>
          <p:nvPr/>
        </p:nvGrpSpPr>
        <p:grpSpPr>
          <a:xfrm>
            <a:off x="7400833" y="4088413"/>
            <a:ext cx="2247564" cy="2032545"/>
            <a:chOff x="7400833" y="4088413"/>
            <a:chExt cx="2247564" cy="2032545"/>
          </a:xfrm>
        </p:grpSpPr>
        <p:pic>
          <p:nvPicPr>
            <p:cNvPr id="31" name="Picture 30" descr="A person that is sitting in the snow&#10;&#10;Description automatically generated">
              <a:extLst>
                <a:ext uri="{FF2B5EF4-FFF2-40B4-BE49-F238E27FC236}">
                  <a16:creationId xmlns:a16="http://schemas.microsoft.com/office/drawing/2014/main" id="{92979FD0-780F-4645-ACAD-4E42E7191F0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00833" y="4435285"/>
              <a:ext cx="2247564" cy="1685673"/>
            </a:xfrm>
            <a:prstGeom prst="rect">
              <a:avLst/>
            </a:prstGeom>
            <a:ln>
              <a:noFill/>
            </a:ln>
            <a:effectLst>
              <a:outerShdw blurRad="190500" algn="tl" rotWithShape="0">
                <a:srgbClr val="000000">
                  <a:alpha val="70000"/>
                </a:srgbClr>
              </a:outerShdw>
            </a:effectLst>
          </p:spPr>
        </p:pic>
        <p:sp>
          <p:nvSpPr>
            <p:cNvPr id="35" name="TextBox 34">
              <a:extLst>
                <a:ext uri="{FF2B5EF4-FFF2-40B4-BE49-F238E27FC236}">
                  <a16:creationId xmlns:a16="http://schemas.microsoft.com/office/drawing/2014/main" id="{97744E18-1475-482B-81A9-9689A62A885A}"/>
                </a:ext>
              </a:extLst>
            </p:cNvPr>
            <p:cNvSpPr txBox="1"/>
            <p:nvPr/>
          </p:nvSpPr>
          <p:spPr>
            <a:xfrm>
              <a:off x="7529863" y="4088413"/>
              <a:ext cx="1988173" cy="400110"/>
            </a:xfrm>
            <a:prstGeom prst="rect">
              <a:avLst/>
            </a:prstGeom>
            <a:noFill/>
          </p:spPr>
          <p:txBody>
            <a:bodyPr wrap="none" rtlCol="0">
              <a:spAutoFit/>
            </a:bodyPr>
            <a:lstStyle/>
            <a:p>
              <a:r>
                <a:rPr lang="en-US" sz="2000" dirty="0">
                  <a:solidFill>
                    <a:schemeClr val="bg1">
                      <a:lumMod val="25000"/>
                      <a:lumOff val="75000"/>
                    </a:schemeClr>
                  </a:solidFill>
                </a:rPr>
                <a:t>Adding floatation</a:t>
              </a:r>
            </a:p>
          </p:txBody>
        </p:sp>
      </p:grpSp>
      <p:grpSp>
        <p:nvGrpSpPr>
          <p:cNvPr id="7" name="Group 6">
            <a:extLst>
              <a:ext uri="{FF2B5EF4-FFF2-40B4-BE49-F238E27FC236}">
                <a16:creationId xmlns:a16="http://schemas.microsoft.com/office/drawing/2014/main" id="{2DD3EB8B-41B4-4BE4-A8D5-4FAF93CEAE98}"/>
              </a:ext>
            </a:extLst>
          </p:cNvPr>
          <p:cNvGrpSpPr/>
          <p:nvPr/>
        </p:nvGrpSpPr>
        <p:grpSpPr>
          <a:xfrm>
            <a:off x="9593486" y="4088413"/>
            <a:ext cx="2679451" cy="2005390"/>
            <a:chOff x="9593486" y="4088413"/>
            <a:chExt cx="2679451" cy="2005390"/>
          </a:xfrm>
        </p:grpSpPr>
        <p:pic>
          <p:nvPicPr>
            <p:cNvPr id="33" name="Picture 32" descr="A picture containing snow, person, man, table&#10;&#10;Description automatically generated">
              <a:extLst>
                <a:ext uri="{FF2B5EF4-FFF2-40B4-BE49-F238E27FC236}">
                  <a16:creationId xmlns:a16="http://schemas.microsoft.com/office/drawing/2014/main" id="{37E83F3D-9E33-4FB8-A8C0-44B986E61FBF}"/>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47173" b="18312"/>
            <a:stretch/>
          </p:blipFill>
          <p:spPr>
            <a:xfrm>
              <a:off x="9826809" y="4435285"/>
              <a:ext cx="2219169" cy="1658518"/>
            </a:xfrm>
            <a:prstGeom prst="rect">
              <a:avLst/>
            </a:prstGeom>
            <a:ln>
              <a:noFill/>
            </a:ln>
            <a:effectLst>
              <a:outerShdw blurRad="190500" algn="tl" rotWithShape="0">
                <a:srgbClr val="000000">
                  <a:alpha val="70000"/>
                </a:srgbClr>
              </a:outerShdw>
            </a:effectLst>
          </p:spPr>
        </p:pic>
        <p:sp>
          <p:nvSpPr>
            <p:cNvPr id="36" name="TextBox 35">
              <a:extLst>
                <a:ext uri="{FF2B5EF4-FFF2-40B4-BE49-F238E27FC236}">
                  <a16:creationId xmlns:a16="http://schemas.microsoft.com/office/drawing/2014/main" id="{F5E8E548-D42A-4E04-8E1B-CDDF8F74D217}"/>
                </a:ext>
              </a:extLst>
            </p:cNvPr>
            <p:cNvSpPr txBox="1"/>
            <p:nvPr/>
          </p:nvSpPr>
          <p:spPr>
            <a:xfrm>
              <a:off x="9593486" y="4088413"/>
              <a:ext cx="2679451" cy="400110"/>
            </a:xfrm>
            <a:prstGeom prst="rect">
              <a:avLst/>
            </a:prstGeom>
            <a:noFill/>
          </p:spPr>
          <p:txBody>
            <a:bodyPr wrap="none" rtlCol="0">
              <a:spAutoFit/>
            </a:bodyPr>
            <a:lstStyle/>
            <a:p>
              <a:r>
                <a:rPr lang="en-US" sz="2000" dirty="0">
                  <a:solidFill>
                    <a:schemeClr val="bg1">
                      <a:lumMod val="25000"/>
                      <a:lumOff val="75000"/>
                    </a:schemeClr>
                  </a:solidFill>
                </a:rPr>
                <a:t>Connecting ground wire</a:t>
              </a:r>
            </a:p>
          </p:txBody>
        </p:sp>
      </p:grpSp>
      <p:sp>
        <p:nvSpPr>
          <p:cNvPr id="23" name="Rectangle 22">
            <a:extLst>
              <a:ext uri="{FF2B5EF4-FFF2-40B4-BE49-F238E27FC236}">
                <a16:creationId xmlns:a16="http://schemas.microsoft.com/office/drawing/2014/main" id="{376DE33B-C444-48AF-9146-1E1E19A94E54}"/>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770551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891" y="196447"/>
            <a:ext cx="9072168" cy="960582"/>
          </a:xfrm>
        </p:spPr>
        <p:txBody>
          <a:bodyPr>
            <a:normAutofit/>
          </a:bodyPr>
          <a:lstStyle/>
          <a:p>
            <a:r>
              <a:rPr lang="en-US" altLang="en-US" dirty="0"/>
              <a:t>Marine IP: Method</a:t>
            </a:r>
            <a:endParaRPr lang="en-US" dirty="0"/>
          </a:p>
        </p:txBody>
      </p:sp>
      <p:sp>
        <p:nvSpPr>
          <p:cNvPr id="8" name="Text Placeholder 3"/>
          <p:cNvSpPr txBox="1">
            <a:spLocks/>
          </p:cNvSpPr>
          <p:nvPr/>
        </p:nvSpPr>
        <p:spPr>
          <a:xfrm>
            <a:off x="394451" y="1130119"/>
            <a:ext cx="4628572"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B0F0"/>
                </a:solidFill>
              </a:rPr>
              <a:t>Oil-Under-Ice testing:  CRREL</a:t>
            </a:r>
          </a:p>
          <a:p>
            <a:r>
              <a:rPr lang="en-US" sz="2400" b="1" dirty="0">
                <a:solidFill>
                  <a:srgbClr val="00B0F0"/>
                </a:solidFill>
              </a:rPr>
              <a:t>February 11-13, 2020:</a:t>
            </a:r>
          </a:p>
          <a:p>
            <a:pPr marL="0" lvl="1" indent="0">
              <a:buNone/>
            </a:pPr>
            <a:r>
              <a:rPr lang="en-US" dirty="0">
                <a:solidFill>
                  <a:schemeClr val="accent3"/>
                </a:solidFill>
              </a:rPr>
              <a:t>Collecting baseline measurements</a:t>
            </a:r>
          </a:p>
          <a:p>
            <a:pPr marL="285750" lvl="1" indent="-285750"/>
            <a:endParaRPr lang="en-US" sz="2200" dirty="0"/>
          </a:p>
          <a:p>
            <a:pPr marL="285750" lvl="1" indent="-285750"/>
            <a:endParaRPr lang="en-US" sz="2200" dirty="0"/>
          </a:p>
          <a:p>
            <a:pPr marL="342900" indent="-342900">
              <a:buFont typeface="Arial" panose="020B0604020202020204" pitchFamily="34" charset="0"/>
              <a:buChar char="•"/>
            </a:pPr>
            <a:endParaRPr lang="en-US" sz="2200" dirty="0"/>
          </a:p>
        </p:txBody>
      </p:sp>
      <p:pic>
        <p:nvPicPr>
          <p:cNvPr id="17" name="Picture 16" descr="A person standing in front of a building&#10;&#10;Description automatically generated">
            <a:extLst>
              <a:ext uri="{FF2B5EF4-FFF2-40B4-BE49-F238E27FC236}">
                <a16:creationId xmlns:a16="http://schemas.microsoft.com/office/drawing/2014/main" id="{A00F3187-9C76-4598-B1B8-611A130C8CC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493" t="13351" r="14727" b="16327"/>
          <a:stretch/>
        </p:blipFill>
        <p:spPr>
          <a:xfrm>
            <a:off x="525396" y="2995337"/>
            <a:ext cx="4438791" cy="2036699"/>
          </a:xfrm>
          <a:prstGeom prst="rect">
            <a:avLst/>
          </a:prstGeom>
          <a:ln>
            <a:noFill/>
          </a:ln>
          <a:effectLst>
            <a:outerShdw blurRad="190500" algn="tl" rotWithShape="0">
              <a:srgbClr val="000000">
                <a:alpha val="70000"/>
              </a:srgbClr>
            </a:outerShdw>
          </a:effectLst>
        </p:spPr>
      </p:pic>
      <p:pic>
        <p:nvPicPr>
          <p:cNvPr id="18" name="Picture 17" descr="A picture containing outdoor, water, bird, light&#10;&#10;Description automatically generated">
            <a:extLst>
              <a:ext uri="{FF2B5EF4-FFF2-40B4-BE49-F238E27FC236}">
                <a16:creationId xmlns:a16="http://schemas.microsoft.com/office/drawing/2014/main" id="{F35B1C64-4C15-4FED-808C-4FF07B61C1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51266" y="2647534"/>
            <a:ext cx="5983823" cy="3317674"/>
          </a:xfrm>
          <a:prstGeom prst="rect">
            <a:avLst/>
          </a:prstGeom>
          <a:ln>
            <a:noFill/>
          </a:ln>
          <a:effectLst>
            <a:outerShdw blurRad="190500" algn="tl" rotWithShape="0">
              <a:srgbClr val="000000">
                <a:alpha val="70000"/>
              </a:srgbClr>
            </a:outerShdw>
          </a:effectLst>
        </p:spPr>
      </p:pic>
      <p:pic>
        <p:nvPicPr>
          <p:cNvPr id="5" name="Picture 4" descr="A picture containing snow, outdoor, building, man&#10;&#10;Description automatically generated">
            <a:extLst>
              <a:ext uri="{FF2B5EF4-FFF2-40B4-BE49-F238E27FC236}">
                <a16:creationId xmlns:a16="http://schemas.microsoft.com/office/drawing/2014/main" id="{394C4442-4D08-4CBF-B073-B663098B45D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2894" r="7451"/>
          <a:stretch/>
        </p:blipFill>
        <p:spPr>
          <a:xfrm rot="16200000">
            <a:off x="5199169" y="786811"/>
            <a:ext cx="2369432" cy="2230942"/>
          </a:xfrm>
          <a:prstGeom prst="rect">
            <a:avLst/>
          </a:prstGeom>
          <a:ln>
            <a:noFill/>
          </a:ln>
          <a:effectLst>
            <a:outerShdw blurRad="190500" algn="tl" rotWithShape="0">
              <a:srgbClr val="000000">
                <a:alpha val="70000"/>
              </a:srgbClr>
            </a:outerShdw>
          </a:effectLst>
        </p:spPr>
      </p:pic>
      <p:pic>
        <p:nvPicPr>
          <p:cNvPr id="16" name="Picture 15" descr="A picture containing snow, outdoor, skiing, riding&#10;&#10;Description automatically generated">
            <a:extLst>
              <a:ext uri="{FF2B5EF4-FFF2-40B4-BE49-F238E27FC236}">
                <a16:creationId xmlns:a16="http://schemas.microsoft.com/office/drawing/2014/main" id="{B1EC2AF9-2F62-40AA-8077-39801FF9A78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171" t="3816" r="3066" b="6390"/>
          <a:stretch/>
        </p:blipFill>
        <p:spPr>
          <a:xfrm>
            <a:off x="7815648" y="611659"/>
            <a:ext cx="2879125" cy="1878227"/>
          </a:xfrm>
          <a:prstGeom prst="rect">
            <a:avLst/>
          </a:prstGeom>
          <a:ln>
            <a:noFill/>
          </a:ln>
          <a:effectLst>
            <a:outerShdw blurRad="190500" algn="tl" rotWithShape="0">
              <a:srgbClr val="000000">
                <a:alpha val="70000"/>
              </a:srgbClr>
            </a:outerShdw>
          </a:effectLst>
        </p:spPr>
      </p:pic>
      <p:sp>
        <p:nvSpPr>
          <p:cNvPr id="10" name="TextBox 9">
            <a:extLst>
              <a:ext uri="{FF2B5EF4-FFF2-40B4-BE49-F238E27FC236}">
                <a16:creationId xmlns:a16="http://schemas.microsoft.com/office/drawing/2014/main" id="{5906A8FD-DAF9-449A-B840-B3AE9361CE30}"/>
              </a:ext>
            </a:extLst>
          </p:cNvPr>
          <p:cNvSpPr txBox="1"/>
          <p:nvPr/>
        </p:nvSpPr>
        <p:spPr>
          <a:xfrm>
            <a:off x="7575732" y="5965208"/>
            <a:ext cx="3119041" cy="400110"/>
          </a:xfrm>
          <a:prstGeom prst="rect">
            <a:avLst/>
          </a:prstGeom>
          <a:noFill/>
        </p:spPr>
        <p:txBody>
          <a:bodyPr wrap="square" rtlCol="0">
            <a:spAutoFit/>
          </a:bodyPr>
          <a:lstStyle/>
          <a:p>
            <a:r>
              <a:rPr lang="en-US" sz="2000" dirty="0">
                <a:solidFill>
                  <a:schemeClr val="bg1">
                    <a:lumMod val="25000"/>
                    <a:lumOff val="75000"/>
                  </a:schemeClr>
                </a:solidFill>
              </a:rPr>
              <a:t>View of ice from below</a:t>
            </a:r>
          </a:p>
        </p:txBody>
      </p:sp>
      <p:sp>
        <p:nvSpPr>
          <p:cNvPr id="11" name="Rectangle 10">
            <a:extLst>
              <a:ext uri="{FF2B5EF4-FFF2-40B4-BE49-F238E27FC236}">
                <a16:creationId xmlns:a16="http://schemas.microsoft.com/office/drawing/2014/main" id="{53A55553-0B2B-41CB-AC88-D2606C7DFDF4}"/>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1147419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891" y="196447"/>
            <a:ext cx="9072168" cy="960582"/>
          </a:xfrm>
        </p:spPr>
        <p:txBody>
          <a:bodyPr>
            <a:normAutofit/>
          </a:bodyPr>
          <a:lstStyle/>
          <a:p>
            <a:r>
              <a:rPr lang="en-US" altLang="en-US" dirty="0"/>
              <a:t>Marine IP: Method</a:t>
            </a:r>
            <a:endParaRPr lang="en-US" dirty="0"/>
          </a:p>
        </p:txBody>
      </p:sp>
      <p:sp>
        <p:nvSpPr>
          <p:cNvPr id="8" name="Text Placeholder 3"/>
          <p:cNvSpPr txBox="1">
            <a:spLocks/>
          </p:cNvSpPr>
          <p:nvPr/>
        </p:nvSpPr>
        <p:spPr>
          <a:xfrm>
            <a:off x="394450" y="1130119"/>
            <a:ext cx="5701549"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B0F0"/>
                </a:solidFill>
              </a:rPr>
              <a:t>Oil-Under-Ice testing:  CRREL</a:t>
            </a:r>
          </a:p>
          <a:p>
            <a:r>
              <a:rPr lang="en-US" sz="2400" b="1" dirty="0">
                <a:solidFill>
                  <a:srgbClr val="00B0F0"/>
                </a:solidFill>
              </a:rPr>
              <a:t>March 3-5, 2020:</a:t>
            </a:r>
          </a:p>
          <a:p>
            <a:pPr marL="0" lvl="1" indent="0">
              <a:buNone/>
            </a:pPr>
            <a:r>
              <a:rPr lang="en-US" dirty="0">
                <a:solidFill>
                  <a:schemeClr val="accent3"/>
                </a:solidFill>
              </a:rPr>
              <a:t>Preparing for oil under ice measurements</a:t>
            </a:r>
          </a:p>
          <a:p>
            <a:pPr marL="285750" lvl="1" indent="-285750"/>
            <a:endParaRPr lang="en-US" sz="2200" dirty="0"/>
          </a:p>
          <a:p>
            <a:pPr marL="285750" lvl="1" indent="-285750"/>
            <a:endParaRPr lang="en-US" sz="2200" dirty="0"/>
          </a:p>
          <a:p>
            <a:pPr marL="342900" indent="-342900">
              <a:buFont typeface="Arial" panose="020B0604020202020204" pitchFamily="34" charset="0"/>
              <a:buChar char="•"/>
            </a:pPr>
            <a:endParaRPr lang="en-US" sz="2200" dirty="0"/>
          </a:p>
        </p:txBody>
      </p:sp>
      <p:pic>
        <p:nvPicPr>
          <p:cNvPr id="16" name="Picture 15" descr="A person that is standing in the snow&#10;&#10;Description automatically generated">
            <a:extLst>
              <a:ext uri="{FF2B5EF4-FFF2-40B4-BE49-F238E27FC236}">
                <a16:creationId xmlns:a16="http://schemas.microsoft.com/office/drawing/2014/main" id="{06F92F0B-13F5-419B-9B43-AE5EF9FD84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851597" y="2964194"/>
            <a:ext cx="2921484" cy="2191113"/>
          </a:xfrm>
          <a:prstGeom prst="rect">
            <a:avLst/>
          </a:prstGeom>
          <a:ln>
            <a:noFill/>
          </a:ln>
          <a:effectLst>
            <a:outerShdw blurRad="190500" algn="tl" rotWithShape="0">
              <a:srgbClr val="000000">
                <a:alpha val="70000"/>
              </a:srgbClr>
            </a:outerShdw>
          </a:effectLst>
        </p:spPr>
      </p:pic>
      <p:pic>
        <p:nvPicPr>
          <p:cNvPr id="21" name="Picture 20" descr="A picture containing building, skiing, snow, old&#10;&#10;Description automatically generated">
            <a:extLst>
              <a:ext uri="{FF2B5EF4-FFF2-40B4-BE49-F238E27FC236}">
                <a16:creationId xmlns:a16="http://schemas.microsoft.com/office/drawing/2014/main" id="{C77B611A-9488-4482-B314-DB1681A7128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8102"/>
          <a:stretch/>
        </p:blipFill>
        <p:spPr>
          <a:xfrm rot="5400000">
            <a:off x="5576996" y="3790548"/>
            <a:ext cx="2464235" cy="2011102"/>
          </a:xfrm>
          <a:prstGeom prst="rect">
            <a:avLst/>
          </a:prstGeom>
          <a:ln>
            <a:noFill/>
          </a:ln>
          <a:effectLst>
            <a:outerShdw blurRad="190500" algn="tl" rotWithShape="0">
              <a:srgbClr val="000000">
                <a:alpha val="70000"/>
              </a:srgbClr>
            </a:outerShdw>
          </a:effectLst>
        </p:spPr>
      </p:pic>
      <p:pic>
        <p:nvPicPr>
          <p:cNvPr id="9" name="Picture 8" descr="A person that is standing in the snow&#10;&#10;Description automatically generated">
            <a:extLst>
              <a:ext uri="{FF2B5EF4-FFF2-40B4-BE49-F238E27FC236}">
                <a16:creationId xmlns:a16="http://schemas.microsoft.com/office/drawing/2014/main" id="{4DFDC13D-7A46-4436-B2E8-E1480767C44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06918" y="552611"/>
            <a:ext cx="3459701" cy="2594776"/>
          </a:xfrm>
          <a:prstGeom prst="rect">
            <a:avLst/>
          </a:prstGeom>
        </p:spPr>
      </p:pic>
      <p:pic>
        <p:nvPicPr>
          <p:cNvPr id="25" name="Picture 24" descr="A flat screen television&#10;&#10;Description automatically generated">
            <a:extLst>
              <a:ext uri="{FF2B5EF4-FFF2-40B4-BE49-F238E27FC236}">
                <a16:creationId xmlns:a16="http://schemas.microsoft.com/office/drawing/2014/main" id="{F862EE45-FECD-41AF-8FCD-7FD711B3AB0C}"/>
              </a:ext>
            </a:extLst>
          </p:cNvPr>
          <p:cNvPicPr>
            <a:picLocks noChangeAspect="1"/>
          </p:cNvPicPr>
          <p:nvPr/>
        </p:nvPicPr>
        <p:blipFill rotWithShape="1">
          <a:blip r:embed="rId6">
            <a:extLst>
              <a:ext uri="{28A0092B-C50C-407E-A947-70E740481C1C}">
                <a14:useLocalDpi xmlns:a14="http://schemas.microsoft.com/office/drawing/2010/main" val="0"/>
              </a:ext>
            </a:extLst>
          </a:blip>
          <a:srcRect l="21779" t="40450" r="28281" b="38559"/>
          <a:stretch/>
        </p:blipFill>
        <p:spPr>
          <a:xfrm>
            <a:off x="8070843" y="3330712"/>
            <a:ext cx="3600114" cy="3276666"/>
          </a:xfrm>
          <a:prstGeom prst="rect">
            <a:avLst/>
          </a:prstGeom>
          <a:ln>
            <a:noFill/>
          </a:ln>
          <a:effectLst>
            <a:outerShdw blurRad="190500" algn="tl" rotWithShape="0">
              <a:srgbClr val="000000">
                <a:alpha val="70000"/>
              </a:srgbClr>
            </a:outerShdw>
          </a:effectLst>
        </p:spPr>
      </p:pic>
      <p:pic>
        <p:nvPicPr>
          <p:cNvPr id="12" name="Picture 11" descr="A person that is standing in the snow&#10;&#10;Description automatically generated">
            <a:extLst>
              <a:ext uri="{FF2B5EF4-FFF2-40B4-BE49-F238E27FC236}">
                <a16:creationId xmlns:a16="http://schemas.microsoft.com/office/drawing/2014/main" id="{8F3BD683-563C-48DF-ABA6-7473F40E68D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06917" y="552611"/>
            <a:ext cx="3459702" cy="2594776"/>
          </a:xfrm>
          <a:prstGeom prst="rect">
            <a:avLst/>
          </a:prstGeom>
        </p:spPr>
      </p:pic>
      <p:pic>
        <p:nvPicPr>
          <p:cNvPr id="14" name="Picture 13" descr="A picture containing snow, outdoor, hydrant, water&#10;&#10;Description automatically generated">
            <a:extLst>
              <a:ext uri="{FF2B5EF4-FFF2-40B4-BE49-F238E27FC236}">
                <a16:creationId xmlns:a16="http://schemas.microsoft.com/office/drawing/2014/main" id="{335C6E95-4B10-4A6F-B07F-94C81E04D8E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06916" y="558244"/>
            <a:ext cx="3459701" cy="2594776"/>
          </a:xfrm>
          <a:prstGeom prst="rect">
            <a:avLst/>
          </a:prstGeom>
          <a:ln>
            <a:noFill/>
          </a:ln>
          <a:effectLst>
            <a:outerShdw blurRad="190500" algn="tl" rotWithShape="0">
              <a:srgbClr val="000000">
                <a:alpha val="70000"/>
              </a:srgbClr>
            </a:outerShdw>
          </a:effectLst>
        </p:spPr>
      </p:pic>
      <p:sp>
        <p:nvSpPr>
          <p:cNvPr id="27" name="TextBox 26">
            <a:extLst>
              <a:ext uri="{FF2B5EF4-FFF2-40B4-BE49-F238E27FC236}">
                <a16:creationId xmlns:a16="http://schemas.microsoft.com/office/drawing/2014/main" id="{48925F56-DC9B-45A7-98F0-6F9BF164703B}"/>
              </a:ext>
            </a:extLst>
          </p:cNvPr>
          <p:cNvSpPr txBox="1"/>
          <p:nvPr/>
        </p:nvSpPr>
        <p:spPr>
          <a:xfrm>
            <a:off x="8466509" y="3336345"/>
            <a:ext cx="2808782" cy="400110"/>
          </a:xfrm>
          <a:prstGeom prst="rect">
            <a:avLst/>
          </a:prstGeom>
          <a:noFill/>
        </p:spPr>
        <p:txBody>
          <a:bodyPr wrap="none" rtlCol="0">
            <a:spAutoFit/>
          </a:bodyPr>
          <a:lstStyle/>
          <a:p>
            <a:r>
              <a:rPr lang="en-US" sz="2000" dirty="0">
                <a:solidFill>
                  <a:schemeClr val="tx1">
                    <a:lumMod val="10000"/>
                  </a:schemeClr>
                </a:solidFill>
              </a:rPr>
              <a:t>Adding oil under solid ice</a:t>
            </a:r>
          </a:p>
        </p:txBody>
      </p:sp>
      <p:sp>
        <p:nvSpPr>
          <p:cNvPr id="28" name="TextBox 27">
            <a:extLst>
              <a:ext uri="{FF2B5EF4-FFF2-40B4-BE49-F238E27FC236}">
                <a16:creationId xmlns:a16="http://schemas.microsoft.com/office/drawing/2014/main" id="{23D30405-9D47-46E3-B22B-1C20152DF07F}"/>
              </a:ext>
            </a:extLst>
          </p:cNvPr>
          <p:cNvSpPr txBox="1"/>
          <p:nvPr/>
        </p:nvSpPr>
        <p:spPr>
          <a:xfrm>
            <a:off x="9466617" y="1057213"/>
            <a:ext cx="2765052" cy="707886"/>
          </a:xfrm>
          <a:prstGeom prst="rect">
            <a:avLst/>
          </a:prstGeom>
          <a:noFill/>
        </p:spPr>
        <p:txBody>
          <a:bodyPr wrap="none" rtlCol="0">
            <a:spAutoFit/>
          </a:bodyPr>
          <a:lstStyle/>
          <a:p>
            <a:r>
              <a:rPr lang="en-US" sz="2000" dirty="0">
                <a:solidFill>
                  <a:schemeClr val="bg1">
                    <a:lumMod val="25000"/>
                    <a:lumOff val="75000"/>
                  </a:schemeClr>
                </a:solidFill>
              </a:rPr>
              <a:t>Adding oil to broken ice, </a:t>
            </a:r>
          </a:p>
          <a:p>
            <a:r>
              <a:rPr lang="en-US" sz="2000" dirty="0">
                <a:solidFill>
                  <a:schemeClr val="bg1">
                    <a:lumMod val="25000"/>
                    <a:lumOff val="75000"/>
                  </a:schemeClr>
                </a:solidFill>
              </a:rPr>
              <a:t>oil to the surface</a:t>
            </a:r>
          </a:p>
        </p:txBody>
      </p:sp>
      <p:sp>
        <p:nvSpPr>
          <p:cNvPr id="15" name="TextBox 14">
            <a:extLst>
              <a:ext uri="{FF2B5EF4-FFF2-40B4-BE49-F238E27FC236}">
                <a16:creationId xmlns:a16="http://schemas.microsoft.com/office/drawing/2014/main" id="{A1970E42-B78B-4DCD-AADF-5F70E7C3924E}"/>
              </a:ext>
            </a:extLst>
          </p:cNvPr>
          <p:cNvSpPr txBox="1"/>
          <p:nvPr/>
        </p:nvSpPr>
        <p:spPr>
          <a:xfrm>
            <a:off x="8551916" y="6299756"/>
            <a:ext cx="3119041" cy="400110"/>
          </a:xfrm>
          <a:prstGeom prst="rect">
            <a:avLst/>
          </a:prstGeom>
          <a:noFill/>
        </p:spPr>
        <p:txBody>
          <a:bodyPr wrap="square" rtlCol="0">
            <a:spAutoFit/>
          </a:bodyPr>
          <a:lstStyle/>
          <a:p>
            <a:r>
              <a:rPr lang="en-US" sz="2000" dirty="0">
                <a:solidFill>
                  <a:schemeClr val="bg1">
                    <a:lumMod val="25000"/>
                    <a:lumOff val="75000"/>
                  </a:schemeClr>
                </a:solidFill>
              </a:rPr>
              <a:t>View of ice from below</a:t>
            </a:r>
          </a:p>
        </p:txBody>
      </p:sp>
      <p:sp>
        <p:nvSpPr>
          <p:cNvPr id="17" name="Rectangle 16">
            <a:extLst>
              <a:ext uri="{FF2B5EF4-FFF2-40B4-BE49-F238E27FC236}">
                <a16:creationId xmlns:a16="http://schemas.microsoft.com/office/drawing/2014/main" id="{9865488D-B245-4EAE-84F0-3C52A95DA334}"/>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40828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100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200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891" y="196447"/>
            <a:ext cx="9072168" cy="960582"/>
          </a:xfrm>
        </p:spPr>
        <p:txBody>
          <a:bodyPr>
            <a:normAutofit/>
          </a:bodyPr>
          <a:lstStyle/>
          <a:p>
            <a:r>
              <a:rPr lang="en-US" altLang="en-US" dirty="0"/>
              <a:t>Marine IP: Method</a:t>
            </a:r>
            <a:endParaRPr lang="en-US" dirty="0"/>
          </a:p>
        </p:txBody>
      </p:sp>
      <p:sp>
        <p:nvSpPr>
          <p:cNvPr id="8" name="Text Placeholder 3"/>
          <p:cNvSpPr txBox="1">
            <a:spLocks/>
          </p:cNvSpPr>
          <p:nvPr/>
        </p:nvSpPr>
        <p:spPr>
          <a:xfrm>
            <a:off x="394451" y="1130119"/>
            <a:ext cx="4251263"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B0F0"/>
                </a:solidFill>
              </a:rPr>
              <a:t>Oil-Under-Ice testing:  CRREL</a:t>
            </a:r>
          </a:p>
          <a:p>
            <a:r>
              <a:rPr lang="en-US" sz="2400" b="1" dirty="0">
                <a:solidFill>
                  <a:srgbClr val="00B0F0"/>
                </a:solidFill>
              </a:rPr>
              <a:t>March 3-5, 2020:</a:t>
            </a:r>
          </a:p>
          <a:p>
            <a:pPr marL="0" lvl="1" indent="0">
              <a:buNone/>
            </a:pPr>
            <a:r>
              <a:rPr lang="en-US" dirty="0">
                <a:solidFill>
                  <a:schemeClr val="accent3"/>
                </a:solidFill>
              </a:rPr>
              <a:t>Oil under ice measurements</a:t>
            </a:r>
          </a:p>
          <a:p>
            <a:pPr marL="0" lvl="1" indent="0">
              <a:buNone/>
            </a:pPr>
            <a:r>
              <a:rPr lang="en-US" dirty="0">
                <a:solidFill>
                  <a:schemeClr val="accent3"/>
                </a:solidFill>
              </a:rPr>
              <a:t>Challenges: </a:t>
            </a:r>
          </a:p>
          <a:p>
            <a:pPr marL="342900" lvl="1" indent="-342900"/>
            <a:r>
              <a:rPr lang="en-US" dirty="0"/>
              <a:t>Equipment dropped during shipping, resulted in sheared bolts and caused power source to break free in box</a:t>
            </a:r>
          </a:p>
          <a:p>
            <a:pPr marL="342900" lvl="1" indent="-342900"/>
            <a:r>
              <a:rPr lang="en-US" dirty="0"/>
              <a:t>2-day rebuild</a:t>
            </a:r>
          </a:p>
          <a:p>
            <a:pPr marL="285750" lvl="1" indent="-285750"/>
            <a:endParaRPr lang="en-US" sz="2200" dirty="0"/>
          </a:p>
          <a:p>
            <a:pPr marL="285750" lvl="1" indent="-285750"/>
            <a:endParaRPr lang="en-US" sz="2200" dirty="0"/>
          </a:p>
          <a:p>
            <a:pPr marL="342900" indent="-342900">
              <a:buFont typeface="Arial" panose="020B0604020202020204" pitchFamily="34" charset="0"/>
              <a:buChar char="•"/>
            </a:pPr>
            <a:endParaRPr lang="en-US" sz="2200" dirty="0"/>
          </a:p>
        </p:txBody>
      </p:sp>
      <p:grpSp>
        <p:nvGrpSpPr>
          <p:cNvPr id="4" name="Group 3">
            <a:extLst>
              <a:ext uri="{FF2B5EF4-FFF2-40B4-BE49-F238E27FC236}">
                <a16:creationId xmlns:a16="http://schemas.microsoft.com/office/drawing/2014/main" id="{D65601D0-B05F-46DE-B63D-C25C10C6D434}"/>
              </a:ext>
            </a:extLst>
          </p:cNvPr>
          <p:cNvGrpSpPr/>
          <p:nvPr/>
        </p:nvGrpSpPr>
        <p:grpSpPr>
          <a:xfrm>
            <a:off x="4776948" y="613078"/>
            <a:ext cx="7231050" cy="5954306"/>
            <a:chOff x="4776948" y="613078"/>
            <a:chExt cx="7231050" cy="5954306"/>
          </a:xfrm>
        </p:grpSpPr>
        <p:sp>
          <p:nvSpPr>
            <p:cNvPr id="19" name="TextBox 18">
              <a:extLst>
                <a:ext uri="{FF2B5EF4-FFF2-40B4-BE49-F238E27FC236}">
                  <a16:creationId xmlns:a16="http://schemas.microsoft.com/office/drawing/2014/main" id="{CE1CED15-BCDF-495F-9BFE-200D4DDA63BB}"/>
                </a:ext>
              </a:extLst>
            </p:cNvPr>
            <p:cNvSpPr txBox="1"/>
            <p:nvPr/>
          </p:nvSpPr>
          <p:spPr>
            <a:xfrm>
              <a:off x="8008185" y="613078"/>
              <a:ext cx="3999813" cy="707886"/>
            </a:xfrm>
            <a:prstGeom prst="rect">
              <a:avLst/>
            </a:prstGeom>
            <a:noFill/>
          </p:spPr>
          <p:txBody>
            <a:bodyPr wrap="none" rtlCol="0">
              <a:spAutoFit/>
            </a:bodyPr>
            <a:lstStyle/>
            <a:p>
              <a:r>
                <a:rPr lang="en-US" sz="2000" dirty="0">
                  <a:solidFill>
                    <a:schemeClr val="bg1">
                      <a:lumMod val="25000"/>
                      <a:lumOff val="75000"/>
                    </a:schemeClr>
                  </a:solidFill>
                </a:rPr>
                <a:t>Marine IP Data Acquisition System</a:t>
              </a:r>
            </a:p>
            <a:p>
              <a:r>
                <a:rPr lang="en-US" sz="2000" dirty="0">
                  <a:solidFill>
                    <a:schemeClr val="bg1">
                      <a:lumMod val="25000"/>
                      <a:lumOff val="75000"/>
                    </a:schemeClr>
                  </a:solidFill>
                </a:rPr>
                <a:t>for signal generation and processing</a:t>
              </a:r>
            </a:p>
          </p:txBody>
        </p:sp>
        <p:grpSp>
          <p:nvGrpSpPr>
            <p:cNvPr id="3" name="Group 2">
              <a:extLst>
                <a:ext uri="{FF2B5EF4-FFF2-40B4-BE49-F238E27FC236}">
                  <a16:creationId xmlns:a16="http://schemas.microsoft.com/office/drawing/2014/main" id="{37794A27-2EE8-4B76-9924-523AA76DED77}"/>
                </a:ext>
              </a:extLst>
            </p:cNvPr>
            <p:cNvGrpSpPr/>
            <p:nvPr/>
          </p:nvGrpSpPr>
          <p:grpSpPr>
            <a:xfrm>
              <a:off x="4776948" y="734933"/>
              <a:ext cx="6845460" cy="5832451"/>
              <a:chOff x="4776948" y="734933"/>
              <a:chExt cx="6845460" cy="5832451"/>
            </a:xfrm>
          </p:grpSpPr>
          <p:pic>
            <p:nvPicPr>
              <p:cNvPr id="15" name="Picture 14" descr="A picture containing engine&#10;&#10;Description automatically generated">
                <a:extLst>
                  <a:ext uri="{FF2B5EF4-FFF2-40B4-BE49-F238E27FC236}">
                    <a16:creationId xmlns:a16="http://schemas.microsoft.com/office/drawing/2014/main" id="{8BE0281A-9A1D-47B8-8E4D-98055B6E199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130" r="3135"/>
              <a:stretch/>
            </p:blipFill>
            <p:spPr>
              <a:xfrm rot="5400000">
                <a:off x="4762057" y="749824"/>
                <a:ext cx="3071082" cy="3041299"/>
              </a:xfrm>
              <a:prstGeom prst="rect">
                <a:avLst/>
              </a:prstGeom>
              <a:ln>
                <a:noFill/>
              </a:ln>
              <a:effectLst>
                <a:outerShdw blurRad="190500" algn="tl" rotWithShape="0">
                  <a:srgbClr val="000000">
                    <a:alpha val="70000"/>
                  </a:srgbClr>
                </a:outerShdw>
              </a:effectLst>
            </p:spPr>
          </p:pic>
          <p:pic>
            <p:nvPicPr>
              <p:cNvPr id="7" name="Picture 6" descr="A circuit board&#10;&#10;Description automatically generated">
                <a:extLst>
                  <a:ext uri="{FF2B5EF4-FFF2-40B4-BE49-F238E27FC236}">
                    <a16:creationId xmlns:a16="http://schemas.microsoft.com/office/drawing/2014/main" id="{195E67BF-FFDC-4DE8-9667-E34C1D72CAC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4798115" y="4131994"/>
                <a:ext cx="3020133" cy="2265100"/>
              </a:xfrm>
              <a:prstGeom prst="rect">
                <a:avLst/>
              </a:prstGeom>
              <a:ln>
                <a:noFill/>
              </a:ln>
              <a:effectLst>
                <a:outerShdw blurRad="190500" algn="tl" rotWithShape="0">
                  <a:srgbClr val="000000">
                    <a:alpha val="70000"/>
                  </a:srgbClr>
                </a:outerShdw>
              </a:effectLst>
            </p:spPr>
          </p:pic>
          <p:cxnSp>
            <p:nvCxnSpPr>
              <p:cNvPr id="23" name="Straight Arrow Connector 22">
                <a:extLst>
                  <a:ext uri="{FF2B5EF4-FFF2-40B4-BE49-F238E27FC236}">
                    <a16:creationId xmlns:a16="http://schemas.microsoft.com/office/drawing/2014/main" id="{31D7A349-B307-42A3-8C28-EFB733313D61}"/>
                  </a:ext>
                </a:extLst>
              </p:cNvPr>
              <p:cNvCxnSpPr>
                <a:cxnSpLocks/>
              </p:cNvCxnSpPr>
              <p:nvPr/>
            </p:nvCxnSpPr>
            <p:spPr>
              <a:xfrm flipH="1">
                <a:off x="7660800" y="1224000"/>
                <a:ext cx="446400" cy="41376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138B5DE0-CCB9-48AD-8ABA-3592B2F90108}"/>
                  </a:ext>
                </a:extLst>
              </p:cNvPr>
              <p:cNvSpPr/>
              <p:nvPr/>
            </p:nvSpPr>
            <p:spPr>
              <a:xfrm>
                <a:off x="6004800" y="1476000"/>
                <a:ext cx="1813448" cy="15120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4A8C6144-7F59-4D9F-A6FA-0FA8A41CE859}"/>
                  </a:ext>
                </a:extLst>
              </p:cNvPr>
              <p:cNvGrpSpPr/>
              <p:nvPr/>
            </p:nvGrpSpPr>
            <p:grpSpPr>
              <a:xfrm>
                <a:off x="8521589" y="1432684"/>
                <a:ext cx="3100819" cy="4534535"/>
                <a:chOff x="8348758" y="1650853"/>
                <a:chExt cx="3100819" cy="4534535"/>
              </a:xfrm>
            </p:grpSpPr>
            <p:pic>
              <p:nvPicPr>
                <p:cNvPr id="20" name="Picture 19" descr="A picture containing indoor, table, sitting, bag&#10;&#10;Description automatically generated">
                  <a:extLst>
                    <a:ext uri="{FF2B5EF4-FFF2-40B4-BE49-F238E27FC236}">
                      <a16:creationId xmlns:a16="http://schemas.microsoft.com/office/drawing/2014/main" id="{27FC146B-3473-4820-AAF8-75D05176C0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7831955" y="2567766"/>
                  <a:ext cx="4134425" cy="3100819"/>
                </a:xfrm>
                <a:prstGeom prst="rect">
                  <a:avLst/>
                </a:prstGeom>
                <a:ln>
                  <a:noFill/>
                </a:ln>
                <a:effectLst>
                  <a:outerShdw blurRad="190500" algn="tl" rotWithShape="0">
                    <a:srgbClr val="000000">
                      <a:alpha val="70000"/>
                    </a:srgbClr>
                  </a:outerShdw>
                </a:effectLst>
              </p:spPr>
            </p:pic>
            <p:sp>
              <p:nvSpPr>
                <p:cNvPr id="27" name="TextBox 26">
                  <a:extLst>
                    <a:ext uri="{FF2B5EF4-FFF2-40B4-BE49-F238E27FC236}">
                      <a16:creationId xmlns:a16="http://schemas.microsoft.com/office/drawing/2014/main" id="{97310DD4-7FC6-4137-AEEC-CA204C43ABC7}"/>
                    </a:ext>
                  </a:extLst>
                </p:cNvPr>
                <p:cNvSpPr txBox="1"/>
                <p:nvPr/>
              </p:nvSpPr>
              <p:spPr>
                <a:xfrm>
                  <a:off x="9414059" y="1650853"/>
                  <a:ext cx="970458" cy="400110"/>
                </a:xfrm>
                <a:prstGeom prst="rect">
                  <a:avLst/>
                </a:prstGeom>
                <a:noFill/>
              </p:spPr>
              <p:txBody>
                <a:bodyPr wrap="none" rtlCol="0">
                  <a:spAutoFit/>
                </a:bodyPr>
                <a:lstStyle/>
                <a:p>
                  <a:r>
                    <a:rPr lang="en-US" sz="2000" dirty="0">
                      <a:solidFill>
                        <a:schemeClr val="bg1">
                          <a:lumMod val="25000"/>
                          <a:lumOff val="75000"/>
                        </a:schemeClr>
                      </a:solidFill>
                    </a:rPr>
                    <a:t>Rebuild</a:t>
                  </a:r>
                </a:p>
              </p:txBody>
            </p:sp>
          </p:grpSp>
          <p:sp>
            <p:nvSpPr>
              <p:cNvPr id="26" name="Oval 25">
                <a:extLst>
                  <a:ext uri="{FF2B5EF4-FFF2-40B4-BE49-F238E27FC236}">
                    <a16:creationId xmlns:a16="http://schemas.microsoft.com/office/drawing/2014/main" id="{C4AD0805-26DE-4762-8D7E-60B9B64C8BBC}"/>
                  </a:ext>
                </a:extLst>
              </p:cNvPr>
              <p:cNvSpPr/>
              <p:nvPr/>
            </p:nvSpPr>
            <p:spPr>
              <a:xfrm rot="21172992">
                <a:off x="6710400" y="4255199"/>
                <a:ext cx="612000" cy="15696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Arrow Connector 28">
                <a:extLst>
                  <a:ext uri="{FF2B5EF4-FFF2-40B4-BE49-F238E27FC236}">
                    <a16:creationId xmlns:a16="http://schemas.microsoft.com/office/drawing/2014/main" id="{F5DB44FE-855C-41D6-8C06-A5654942003B}"/>
                  </a:ext>
                </a:extLst>
              </p:cNvPr>
              <p:cNvCxnSpPr>
                <a:cxnSpLocks/>
              </p:cNvCxnSpPr>
              <p:nvPr/>
            </p:nvCxnSpPr>
            <p:spPr>
              <a:xfrm flipH="1" flipV="1">
                <a:off x="7236129" y="5775890"/>
                <a:ext cx="950271" cy="62120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A24C62A2-3278-4979-A99F-7EAC8A0BFD94}"/>
                  </a:ext>
                </a:extLst>
              </p:cNvPr>
              <p:cNvSpPr txBox="1"/>
              <p:nvPr/>
            </p:nvSpPr>
            <p:spPr>
              <a:xfrm>
                <a:off x="8186400" y="6167274"/>
                <a:ext cx="2028569" cy="400110"/>
              </a:xfrm>
              <a:prstGeom prst="rect">
                <a:avLst/>
              </a:prstGeom>
              <a:noFill/>
            </p:spPr>
            <p:txBody>
              <a:bodyPr wrap="none" rtlCol="0">
                <a:spAutoFit/>
              </a:bodyPr>
              <a:lstStyle/>
              <a:p>
                <a:r>
                  <a:rPr lang="en-US" sz="2000" dirty="0">
                    <a:solidFill>
                      <a:schemeClr val="bg1">
                        <a:lumMod val="25000"/>
                        <a:lumOff val="75000"/>
                      </a:schemeClr>
                    </a:solidFill>
                  </a:rPr>
                  <a:t>Power source box</a:t>
                </a:r>
              </a:p>
            </p:txBody>
          </p:sp>
          <p:cxnSp>
            <p:nvCxnSpPr>
              <p:cNvPr id="33" name="Straight Arrow Connector 32">
                <a:extLst>
                  <a:ext uri="{FF2B5EF4-FFF2-40B4-BE49-F238E27FC236}">
                    <a16:creationId xmlns:a16="http://schemas.microsoft.com/office/drawing/2014/main" id="{47CCB60A-F861-4EFF-8339-4EBD6255C8FB}"/>
                  </a:ext>
                </a:extLst>
              </p:cNvPr>
              <p:cNvCxnSpPr>
                <a:stCxn id="24" idx="5"/>
              </p:cNvCxnSpPr>
              <p:nvPr/>
            </p:nvCxnSpPr>
            <p:spPr>
              <a:xfrm>
                <a:off x="7552675" y="2766573"/>
                <a:ext cx="1861384" cy="1294227"/>
              </a:xfrm>
              <a:prstGeom prst="straightConnector1">
                <a:avLst/>
              </a:prstGeom>
              <a:ln w="57150">
                <a:solidFill>
                  <a:srgbClr val="FFC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8EE6D5C7-23EA-4E93-8C94-E2EC6C363468}"/>
                  </a:ext>
                </a:extLst>
              </p:cNvPr>
              <p:cNvCxnSpPr>
                <a:cxnSpLocks/>
              </p:cNvCxnSpPr>
              <p:nvPr/>
            </p:nvCxnSpPr>
            <p:spPr>
              <a:xfrm>
                <a:off x="6911524" y="3059194"/>
                <a:ext cx="50876" cy="1072800"/>
              </a:xfrm>
              <a:prstGeom prst="straightConnector1">
                <a:avLst/>
              </a:prstGeom>
              <a:ln w="57150">
                <a:solidFill>
                  <a:srgbClr val="FFC000"/>
                </a:solidFill>
                <a:prstDash val="dash"/>
                <a:tailEnd type="triangle"/>
              </a:ln>
            </p:spPr>
            <p:style>
              <a:lnRef idx="1">
                <a:schemeClr val="accent1"/>
              </a:lnRef>
              <a:fillRef idx="0">
                <a:schemeClr val="accent1"/>
              </a:fillRef>
              <a:effectRef idx="0">
                <a:schemeClr val="accent1"/>
              </a:effectRef>
              <a:fontRef idx="minor">
                <a:schemeClr val="tx1"/>
              </a:fontRef>
            </p:style>
          </p:cxnSp>
        </p:grpSp>
      </p:grpSp>
      <p:sp>
        <p:nvSpPr>
          <p:cNvPr id="22" name="Rectangle 21">
            <a:extLst>
              <a:ext uri="{FF2B5EF4-FFF2-40B4-BE49-F238E27FC236}">
                <a16:creationId xmlns:a16="http://schemas.microsoft.com/office/drawing/2014/main" id="{478B63C8-C271-4BB7-A2ED-213062DDD435}"/>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1632519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891" y="196447"/>
            <a:ext cx="9072168" cy="960582"/>
          </a:xfrm>
        </p:spPr>
        <p:txBody>
          <a:bodyPr>
            <a:normAutofit/>
          </a:bodyPr>
          <a:lstStyle/>
          <a:p>
            <a:r>
              <a:rPr lang="en-US" altLang="en-US" dirty="0"/>
              <a:t>Marine IP: Method</a:t>
            </a:r>
            <a:endParaRPr lang="en-US" dirty="0"/>
          </a:p>
        </p:txBody>
      </p:sp>
      <p:sp>
        <p:nvSpPr>
          <p:cNvPr id="8" name="Text Placeholder 3"/>
          <p:cNvSpPr txBox="1">
            <a:spLocks/>
          </p:cNvSpPr>
          <p:nvPr/>
        </p:nvSpPr>
        <p:spPr>
          <a:xfrm>
            <a:off x="394450" y="1130119"/>
            <a:ext cx="5041549"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B0F0"/>
                </a:solidFill>
              </a:rPr>
              <a:t>Oil-Under-Ice testing:  CRREL</a:t>
            </a:r>
          </a:p>
          <a:p>
            <a:r>
              <a:rPr lang="en-US" sz="2400" b="1" dirty="0">
                <a:solidFill>
                  <a:srgbClr val="00B0F0"/>
                </a:solidFill>
              </a:rPr>
              <a:t>March 3-5, 2020:</a:t>
            </a:r>
          </a:p>
          <a:p>
            <a:pPr marL="0" lvl="1" indent="0">
              <a:buNone/>
            </a:pPr>
            <a:r>
              <a:rPr lang="en-US" dirty="0">
                <a:solidFill>
                  <a:schemeClr val="accent3"/>
                </a:solidFill>
              </a:rPr>
              <a:t>Oil under ice measurements </a:t>
            </a:r>
            <a:r>
              <a:rPr lang="en-US" dirty="0"/>
              <a:t>completed</a:t>
            </a:r>
          </a:p>
          <a:p>
            <a:pPr marL="285750" lvl="1" indent="-285750"/>
            <a:endParaRPr lang="en-US" sz="2200" dirty="0"/>
          </a:p>
          <a:p>
            <a:pPr marL="285750" lvl="1" indent="-285750"/>
            <a:endParaRPr lang="en-US" sz="2200" dirty="0"/>
          </a:p>
          <a:p>
            <a:pPr marL="342900" indent="-342900">
              <a:buFont typeface="Arial" panose="020B0604020202020204" pitchFamily="34" charset="0"/>
              <a:buChar char="•"/>
            </a:pPr>
            <a:endParaRPr lang="en-US" sz="2200" dirty="0"/>
          </a:p>
        </p:txBody>
      </p:sp>
      <p:pic>
        <p:nvPicPr>
          <p:cNvPr id="5" name="Picture 4" descr="A picture containing indoor, television, monitor, screen&#10;&#10;Description automatically generated">
            <a:extLst>
              <a:ext uri="{FF2B5EF4-FFF2-40B4-BE49-F238E27FC236}">
                <a16:creationId xmlns:a16="http://schemas.microsoft.com/office/drawing/2014/main" id="{2BD3CF86-8ACC-4E0F-8C70-7FC8DCA14ECC}"/>
              </a:ext>
            </a:extLst>
          </p:cNvPr>
          <p:cNvPicPr>
            <a:picLocks noChangeAspect="1"/>
          </p:cNvPicPr>
          <p:nvPr/>
        </p:nvPicPr>
        <p:blipFill rotWithShape="1">
          <a:blip r:embed="rId3">
            <a:extLst>
              <a:ext uri="{28A0092B-C50C-407E-A947-70E740481C1C}">
                <a14:useLocalDpi xmlns:a14="http://schemas.microsoft.com/office/drawing/2010/main" val="0"/>
              </a:ext>
            </a:extLst>
          </a:blip>
          <a:srcRect t="37690" b="37428"/>
          <a:stretch/>
        </p:blipFill>
        <p:spPr>
          <a:xfrm>
            <a:off x="4775559" y="1798345"/>
            <a:ext cx="7021991" cy="3783279"/>
          </a:xfrm>
          <a:prstGeom prst="rect">
            <a:avLst/>
          </a:prstGeom>
          <a:ln>
            <a:noFill/>
          </a:ln>
          <a:effectLst>
            <a:outerShdw blurRad="190500" algn="tl" rotWithShape="0">
              <a:srgbClr val="000000">
                <a:alpha val="70000"/>
              </a:srgbClr>
            </a:outerShdw>
          </a:effectLst>
        </p:spPr>
      </p:pic>
      <p:sp>
        <p:nvSpPr>
          <p:cNvPr id="7" name="Rectangle 6">
            <a:extLst>
              <a:ext uri="{FF2B5EF4-FFF2-40B4-BE49-F238E27FC236}">
                <a16:creationId xmlns:a16="http://schemas.microsoft.com/office/drawing/2014/main" id="{A4361E41-82F2-45F7-B77F-215C944E714A}"/>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2836495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891" y="196447"/>
            <a:ext cx="9072168" cy="960582"/>
          </a:xfrm>
        </p:spPr>
        <p:txBody>
          <a:bodyPr>
            <a:normAutofit/>
          </a:bodyPr>
          <a:lstStyle/>
          <a:p>
            <a:r>
              <a:rPr lang="en-US" altLang="en-US" dirty="0"/>
              <a:t>Marine IP: Progress on Research </a:t>
            </a:r>
            <a:endParaRPr lang="en-US" dirty="0"/>
          </a:p>
        </p:txBody>
      </p:sp>
      <p:sp>
        <p:nvSpPr>
          <p:cNvPr id="23" name="Text Placeholder 3">
            <a:extLst>
              <a:ext uri="{FF2B5EF4-FFF2-40B4-BE49-F238E27FC236}">
                <a16:creationId xmlns:a16="http://schemas.microsoft.com/office/drawing/2014/main" id="{C0D8D4D9-21EB-426C-9570-BA70879FE342}"/>
              </a:ext>
            </a:extLst>
          </p:cNvPr>
          <p:cNvSpPr txBox="1">
            <a:spLocks/>
          </p:cNvSpPr>
          <p:nvPr/>
        </p:nvSpPr>
        <p:spPr>
          <a:xfrm>
            <a:off x="388133" y="1156360"/>
            <a:ext cx="11461976"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B0F0"/>
                </a:solidFill>
              </a:rPr>
              <a:t>Project Milestones </a:t>
            </a:r>
            <a:r>
              <a:rPr lang="en-US" sz="2400" b="1" dirty="0">
                <a:solidFill>
                  <a:srgbClr val="00FF00"/>
                </a:solidFill>
              </a:rPr>
              <a:t>Completed</a:t>
            </a:r>
            <a:r>
              <a:rPr lang="en-US" sz="2400" b="1" dirty="0">
                <a:solidFill>
                  <a:srgbClr val="00B0F0"/>
                </a:solidFill>
              </a:rPr>
              <a:t>: </a:t>
            </a:r>
          </a:p>
          <a:p>
            <a:r>
              <a:rPr lang="en-US" sz="2400" b="1" dirty="0">
                <a:solidFill>
                  <a:srgbClr val="00B0F0"/>
                </a:solidFill>
              </a:rPr>
              <a:t>All cables were built and tested:</a:t>
            </a:r>
          </a:p>
          <a:p>
            <a:pPr marL="342900" indent="-342900">
              <a:buClr>
                <a:srgbClr val="00FF00"/>
              </a:buClr>
              <a:buSzPct val="120000"/>
              <a:buFont typeface="Wingdings" panose="05000000000000000000" pitchFamily="2" charset="2"/>
              <a:buChar char="ü"/>
            </a:pPr>
            <a:r>
              <a:rPr lang="en-US" sz="2200" dirty="0"/>
              <a:t>Design, Build, Integrate and Beach Test Ice Cables </a:t>
            </a:r>
          </a:p>
          <a:p>
            <a:pPr marL="342900" indent="-342900">
              <a:buClr>
                <a:srgbClr val="00FF00"/>
              </a:buClr>
              <a:buSzPct val="120000"/>
              <a:buFont typeface="Wingdings" panose="05000000000000000000" pitchFamily="2" charset="2"/>
              <a:buChar char="ü"/>
            </a:pPr>
            <a:r>
              <a:rPr lang="en-US" sz="2200" dirty="0"/>
              <a:t>Design, Build, Integrate and Beach Test Open Water Cables</a:t>
            </a:r>
          </a:p>
          <a:p>
            <a:r>
              <a:rPr lang="en-US" sz="2400" b="1" dirty="0">
                <a:solidFill>
                  <a:srgbClr val="00B0F0"/>
                </a:solidFill>
              </a:rPr>
              <a:t>All field data was collected:</a:t>
            </a:r>
          </a:p>
          <a:p>
            <a:pPr marL="342900" indent="-342900">
              <a:buClr>
                <a:srgbClr val="00FF00"/>
              </a:buClr>
              <a:buSzPct val="120000"/>
              <a:buFont typeface="Wingdings" panose="05000000000000000000" pitchFamily="2" charset="2"/>
              <a:buChar char="ü"/>
            </a:pPr>
            <a:r>
              <a:rPr lang="en-US" sz="2200" dirty="0"/>
              <a:t>Open water field tests for the detection of hydrocarbons in sediment</a:t>
            </a:r>
          </a:p>
          <a:p>
            <a:pPr marL="342900" indent="-342900">
              <a:buClr>
                <a:srgbClr val="00FF00"/>
              </a:buClr>
              <a:buSzPct val="120000"/>
              <a:buFont typeface="Wingdings" panose="05000000000000000000" pitchFamily="2" charset="2"/>
              <a:buChar char="ü"/>
            </a:pPr>
            <a:r>
              <a:rPr lang="en-US" sz="2200" dirty="0"/>
              <a:t>Conduct baseline testing at CRREL for the detection of hydrocarbons under ice </a:t>
            </a:r>
          </a:p>
          <a:p>
            <a:pPr marL="342900" indent="-342900">
              <a:buClr>
                <a:srgbClr val="00FF00"/>
              </a:buClr>
              <a:buSzPct val="120000"/>
              <a:buFont typeface="Wingdings" panose="05000000000000000000" pitchFamily="2" charset="2"/>
              <a:buChar char="ü"/>
            </a:pPr>
            <a:r>
              <a:rPr lang="en-US" sz="2200" dirty="0"/>
              <a:t>Conduct oil under ice testing at CRREL</a:t>
            </a:r>
          </a:p>
          <a:p>
            <a:pPr marL="342900" indent="-342900">
              <a:buClr>
                <a:srgbClr val="00FF00"/>
              </a:buClr>
              <a:buSzPct val="120000"/>
              <a:buFont typeface="Wingdings" panose="05000000000000000000" pitchFamily="2" charset="2"/>
              <a:buChar char="ü"/>
            </a:pPr>
            <a:r>
              <a:rPr lang="en-US" sz="2200" dirty="0"/>
              <a:t>Preliminary data processing</a:t>
            </a:r>
          </a:p>
          <a:p>
            <a:pPr>
              <a:buClr>
                <a:srgbClr val="00FF00"/>
              </a:buClr>
            </a:pPr>
            <a:r>
              <a:rPr lang="en-US" sz="2400" b="1" dirty="0">
                <a:solidFill>
                  <a:srgbClr val="00B0F0"/>
                </a:solidFill>
              </a:rPr>
              <a:t>Marine IP Spectral signatures:</a:t>
            </a:r>
          </a:p>
          <a:p>
            <a:pPr marL="342900" indent="-342900">
              <a:buClr>
                <a:srgbClr val="00FF00"/>
              </a:buClr>
              <a:buSzPct val="120000"/>
              <a:buFont typeface="Wingdings" panose="05000000000000000000" pitchFamily="2" charset="2"/>
              <a:buChar char="ü"/>
            </a:pPr>
            <a:r>
              <a:rPr lang="en-US" sz="2200" dirty="0"/>
              <a:t>Initial laboratory measurements conducted</a:t>
            </a: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endParaRPr lang="en-US" sz="2200" b="1" dirty="0">
              <a:solidFill>
                <a:srgbClr val="00FF00"/>
              </a:solidFill>
            </a:endParaRPr>
          </a:p>
          <a:p>
            <a:pPr marL="342900" indent="-342900">
              <a:buFont typeface="Arial" panose="020B0604020202020204" pitchFamily="34" charset="0"/>
              <a:buChar char="•"/>
            </a:pPr>
            <a:endParaRPr lang="en-US" sz="2200" b="1" dirty="0">
              <a:solidFill>
                <a:srgbClr val="00FF00"/>
              </a:solidFill>
            </a:endParaRPr>
          </a:p>
          <a:p>
            <a:pPr marL="342900" indent="-342900">
              <a:buFont typeface="Arial" panose="020B0604020202020204" pitchFamily="34" charset="0"/>
              <a:buChar char="•"/>
            </a:pPr>
            <a:endParaRPr lang="en-US" sz="2200" b="1" dirty="0">
              <a:solidFill>
                <a:srgbClr val="00FF00"/>
              </a:solidFill>
            </a:endParaRPr>
          </a:p>
          <a:p>
            <a:endParaRPr lang="en-US" dirty="0"/>
          </a:p>
        </p:txBody>
      </p:sp>
      <p:sp>
        <p:nvSpPr>
          <p:cNvPr id="5" name="Rectangle 4">
            <a:extLst>
              <a:ext uri="{FF2B5EF4-FFF2-40B4-BE49-F238E27FC236}">
                <a16:creationId xmlns:a16="http://schemas.microsoft.com/office/drawing/2014/main" id="{4FE62F8E-6ED6-4A0A-A260-CB1B165AA8D6}"/>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3016954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891" y="196447"/>
            <a:ext cx="9072168" cy="960582"/>
          </a:xfrm>
        </p:spPr>
        <p:txBody>
          <a:bodyPr>
            <a:normAutofit/>
          </a:bodyPr>
          <a:lstStyle/>
          <a:p>
            <a:r>
              <a:rPr lang="en-US" altLang="en-US" dirty="0"/>
              <a:t>Marine IP: Progress on Research </a:t>
            </a:r>
            <a:endParaRPr lang="en-US" dirty="0"/>
          </a:p>
        </p:txBody>
      </p:sp>
      <p:sp>
        <p:nvSpPr>
          <p:cNvPr id="23" name="Text Placeholder 3">
            <a:extLst>
              <a:ext uri="{FF2B5EF4-FFF2-40B4-BE49-F238E27FC236}">
                <a16:creationId xmlns:a16="http://schemas.microsoft.com/office/drawing/2014/main" id="{C0D8D4D9-21EB-426C-9570-BA70879FE342}"/>
              </a:ext>
            </a:extLst>
          </p:cNvPr>
          <p:cNvSpPr txBox="1">
            <a:spLocks/>
          </p:cNvSpPr>
          <p:nvPr/>
        </p:nvSpPr>
        <p:spPr>
          <a:xfrm>
            <a:off x="388133" y="1156360"/>
            <a:ext cx="11461976"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B0F0"/>
                </a:solidFill>
              </a:rPr>
              <a:t>Project Milestones </a:t>
            </a:r>
            <a:r>
              <a:rPr lang="en-US" sz="2400" b="1" dirty="0">
                <a:solidFill>
                  <a:srgbClr val="FFFF00"/>
                </a:solidFill>
              </a:rPr>
              <a:t>In Progress</a:t>
            </a:r>
            <a:r>
              <a:rPr lang="en-US" sz="2400" b="1" dirty="0">
                <a:solidFill>
                  <a:srgbClr val="00B0F0"/>
                </a:solidFill>
              </a:rPr>
              <a:t> </a:t>
            </a:r>
            <a:r>
              <a:rPr lang="en-US" sz="2400" b="1" dirty="0">
                <a:solidFill>
                  <a:srgbClr val="FFC000"/>
                </a:solidFill>
              </a:rPr>
              <a:t>(On hold due to laboratory facility COVID-19 closure</a:t>
            </a:r>
            <a:r>
              <a:rPr lang="en-US" sz="2400" dirty="0">
                <a:solidFill>
                  <a:srgbClr val="FFC000"/>
                </a:solidFill>
              </a:rPr>
              <a:t>)</a:t>
            </a:r>
            <a:r>
              <a:rPr lang="en-US" sz="2400" b="1" dirty="0">
                <a:solidFill>
                  <a:srgbClr val="00B0F0"/>
                </a:solidFill>
              </a:rPr>
              <a:t>:</a:t>
            </a:r>
          </a:p>
          <a:p>
            <a:r>
              <a:rPr lang="en-US" sz="2400" b="1" dirty="0">
                <a:solidFill>
                  <a:srgbClr val="00B0F0"/>
                </a:solidFill>
              </a:rPr>
              <a:t>Marine IP Spectral signatures:</a:t>
            </a:r>
          </a:p>
          <a:p>
            <a:pPr marL="342900" indent="-342900">
              <a:buClr>
                <a:srgbClr val="FFFF00"/>
              </a:buClr>
              <a:buSzPct val="120000"/>
              <a:buFont typeface="Wingdings" panose="05000000000000000000" pitchFamily="2" charset="2"/>
              <a:buChar char="Ø"/>
            </a:pPr>
            <a:r>
              <a:rPr lang="en-US" sz="2200" dirty="0"/>
              <a:t>Complete laboratory measurements to apply to field data for final data processing and interpretation (estimated </a:t>
            </a:r>
            <a:r>
              <a:rPr lang="en-US" sz="2200" b="1" dirty="0">
                <a:solidFill>
                  <a:srgbClr val="00B050"/>
                </a:solidFill>
              </a:rPr>
              <a:t>2 weeks </a:t>
            </a:r>
            <a:r>
              <a:rPr lang="en-US" sz="2200" dirty="0"/>
              <a:t>of lab data collection)</a:t>
            </a:r>
          </a:p>
          <a:p>
            <a:endParaRPr lang="en-US" sz="2400" b="1" dirty="0">
              <a:solidFill>
                <a:srgbClr val="00B0F0"/>
              </a:solidFill>
            </a:endParaRPr>
          </a:p>
          <a:p>
            <a:r>
              <a:rPr lang="en-US" sz="2400" b="1" dirty="0">
                <a:solidFill>
                  <a:srgbClr val="00B0F0"/>
                </a:solidFill>
              </a:rPr>
              <a:t>Data Processing and Reporting:</a:t>
            </a:r>
          </a:p>
          <a:p>
            <a:pPr marL="342900" indent="-342900">
              <a:buClr>
                <a:srgbClr val="FFFF00"/>
              </a:buClr>
              <a:buSzPct val="120000"/>
              <a:buFont typeface="Wingdings" panose="05000000000000000000" pitchFamily="2" charset="2"/>
              <a:buChar char="Ø"/>
            </a:pPr>
            <a:r>
              <a:rPr lang="en-US" sz="2200" dirty="0"/>
              <a:t>Complete data processing of field data from Open Water and CRREL oil under ice testing (estimated </a:t>
            </a:r>
            <a:r>
              <a:rPr lang="en-US" sz="2200" b="1" dirty="0">
                <a:solidFill>
                  <a:srgbClr val="00B050"/>
                </a:solidFill>
              </a:rPr>
              <a:t>3 weeks </a:t>
            </a:r>
            <a:r>
              <a:rPr lang="en-US" sz="2200" dirty="0"/>
              <a:t>of data processing/analysis)</a:t>
            </a:r>
          </a:p>
          <a:p>
            <a:pPr marL="342900" indent="-342900">
              <a:buClr>
                <a:srgbClr val="FFFF00"/>
              </a:buClr>
              <a:buSzPct val="120000"/>
              <a:buFont typeface="Wingdings" panose="05000000000000000000" pitchFamily="2" charset="2"/>
              <a:buChar char="Ø"/>
            </a:pPr>
            <a:r>
              <a:rPr lang="en-US" sz="2200" dirty="0"/>
              <a:t>Complete preliminary engineering specifications to integrate Marine IP with an ROV/AUV </a:t>
            </a:r>
            <a:r>
              <a:rPr lang="en-US" sz="2200" dirty="0">
                <a:solidFill>
                  <a:srgbClr val="FFFF00"/>
                </a:solidFill>
              </a:rPr>
              <a:t>(Q4)</a:t>
            </a:r>
          </a:p>
          <a:p>
            <a:pPr marL="342900" indent="-342900">
              <a:buClr>
                <a:srgbClr val="FFFF00"/>
              </a:buClr>
              <a:buSzPct val="120000"/>
              <a:buFont typeface="Wingdings" panose="05000000000000000000" pitchFamily="2" charset="2"/>
              <a:buChar char="Ø"/>
            </a:pPr>
            <a:r>
              <a:rPr lang="en-US" sz="2200" dirty="0"/>
              <a:t>Compete reporting</a:t>
            </a:r>
          </a:p>
          <a:p>
            <a:pPr marL="342900" indent="-342900">
              <a:buClr>
                <a:srgbClr val="FFFF00"/>
              </a:buClr>
              <a:buSzPct val="120000"/>
              <a:buFont typeface="Wingdings" panose="05000000000000000000" pitchFamily="2" charset="2"/>
              <a:buChar char="Ø"/>
            </a:pPr>
            <a:endParaRPr lang="en-US" sz="2200" dirty="0"/>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endParaRPr lang="en-US" sz="2200" b="1" dirty="0">
              <a:solidFill>
                <a:srgbClr val="00FF00"/>
              </a:solidFill>
            </a:endParaRPr>
          </a:p>
          <a:p>
            <a:pPr marL="342900" indent="-342900">
              <a:buFont typeface="Arial" panose="020B0604020202020204" pitchFamily="34" charset="0"/>
              <a:buChar char="•"/>
            </a:pPr>
            <a:endParaRPr lang="en-US" sz="2200" b="1" dirty="0">
              <a:solidFill>
                <a:srgbClr val="00FF00"/>
              </a:solidFill>
            </a:endParaRPr>
          </a:p>
          <a:p>
            <a:endParaRPr lang="en-US" dirty="0"/>
          </a:p>
        </p:txBody>
      </p:sp>
      <p:sp>
        <p:nvSpPr>
          <p:cNvPr id="5" name="Rectangle 4">
            <a:extLst>
              <a:ext uri="{FF2B5EF4-FFF2-40B4-BE49-F238E27FC236}">
                <a16:creationId xmlns:a16="http://schemas.microsoft.com/office/drawing/2014/main" id="{F19F46D3-05C7-4688-9352-7E79ABCAD559}"/>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2087967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891" y="196447"/>
            <a:ext cx="9072168" cy="960582"/>
          </a:xfrm>
        </p:spPr>
        <p:txBody>
          <a:bodyPr>
            <a:normAutofit/>
          </a:bodyPr>
          <a:lstStyle/>
          <a:p>
            <a:r>
              <a:rPr lang="en-US" altLang="en-US" dirty="0"/>
              <a:t>Marine IP: Progress on Research </a:t>
            </a:r>
            <a:endParaRPr lang="en-US" dirty="0"/>
          </a:p>
        </p:txBody>
      </p:sp>
      <p:sp>
        <p:nvSpPr>
          <p:cNvPr id="8" name="Text Placeholder 3"/>
          <p:cNvSpPr txBox="1">
            <a:spLocks/>
          </p:cNvSpPr>
          <p:nvPr/>
        </p:nvSpPr>
        <p:spPr>
          <a:xfrm>
            <a:off x="394450" y="1130119"/>
            <a:ext cx="5041549"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B0F0"/>
                </a:solidFill>
              </a:rPr>
              <a:t>Oil-Under-Ice testing:  CRREL</a:t>
            </a:r>
          </a:p>
          <a:p>
            <a:r>
              <a:rPr lang="en-US" sz="2400" b="1" dirty="0">
                <a:solidFill>
                  <a:srgbClr val="00B0F0"/>
                </a:solidFill>
              </a:rPr>
              <a:t>March 3-5, 2020:</a:t>
            </a:r>
          </a:p>
          <a:p>
            <a:pPr marL="0" lvl="1" indent="0">
              <a:buNone/>
            </a:pPr>
            <a:r>
              <a:rPr lang="en-US" dirty="0">
                <a:solidFill>
                  <a:schemeClr val="accent3"/>
                </a:solidFill>
              </a:rPr>
              <a:t>Preliminary results</a:t>
            </a:r>
            <a:endParaRPr lang="en-US" dirty="0"/>
          </a:p>
          <a:p>
            <a:pPr marL="285750" lvl="1" indent="-285750"/>
            <a:endParaRPr lang="en-US" sz="2200" dirty="0"/>
          </a:p>
          <a:p>
            <a:pPr marL="285750" lvl="1" indent="-285750"/>
            <a:endParaRPr lang="en-US" sz="2200" dirty="0"/>
          </a:p>
          <a:p>
            <a:pPr marL="342900" indent="-342900">
              <a:buFont typeface="Arial" panose="020B0604020202020204" pitchFamily="34" charset="0"/>
              <a:buChar char="•"/>
            </a:pPr>
            <a:endParaRPr lang="en-US" sz="2200" dirty="0"/>
          </a:p>
        </p:txBody>
      </p:sp>
      <p:grpSp>
        <p:nvGrpSpPr>
          <p:cNvPr id="5" name="Group 4">
            <a:extLst>
              <a:ext uri="{FF2B5EF4-FFF2-40B4-BE49-F238E27FC236}">
                <a16:creationId xmlns:a16="http://schemas.microsoft.com/office/drawing/2014/main" id="{9D330417-3835-4EB6-B565-F6A01BD89E96}"/>
              </a:ext>
            </a:extLst>
          </p:cNvPr>
          <p:cNvGrpSpPr/>
          <p:nvPr/>
        </p:nvGrpSpPr>
        <p:grpSpPr>
          <a:xfrm>
            <a:off x="7989245" y="495494"/>
            <a:ext cx="4202755" cy="2963226"/>
            <a:chOff x="7989245" y="495494"/>
            <a:chExt cx="4202755" cy="2963226"/>
          </a:xfrm>
        </p:grpSpPr>
        <p:pic>
          <p:nvPicPr>
            <p:cNvPr id="4" name="Picture 3" descr="A close up of a map&#10;&#10;Description automatically generated">
              <a:extLst>
                <a:ext uri="{FF2B5EF4-FFF2-40B4-BE49-F238E27FC236}">
                  <a16:creationId xmlns:a16="http://schemas.microsoft.com/office/drawing/2014/main" id="{A4803C4A-86E0-4B35-AB96-9FA7D301AC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24480" y="1916452"/>
              <a:ext cx="2989857" cy="1542268"/>
            </a:xfrm>
            <a:prstGeom prst="rect">
              <a:avLst/>
            </a:prstGeom>
            <a:ln>
              <a:noFill/>
            </a:ln>
            <a:effectLst>
              <a:outerShdw blurRad="190500" algn="tl" rotWithShape="0">
                <a:srgbClr val="000000">
                  <a:alpha val="70000"/>
                </a:srgbClr>
              </a:outerShdw>
            </a:effectLst>
          </p:spPr>
        </p:pic>
        <p:pic>
          <p:nvPicPr>
            <p:cNvPr id="12" name="Picture 11" descr="A screenshot of a social media post&#10;&#10;Description automatically generated">
              <a:extLst>
                <a:ext uri="{FF2B5EF4-FFF2-40B4-BE49-F238E27FC236}">
                  <a16:creationId xmlns:a16="http://schemas.microsoft.com/office/drawing/2014/main" id="{926153E4-67FF-4E6F-B3CA-3F3293028BF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01720" y="1168738"/>
              <a:ext cx="2989857" cy="1542268"/>
            </a:xfrm>
            <a:prstGeom prst="rect">
              <a:avLst/>
            </a:prstGeom>
            <a:ln>
              <a:noFill/>
            </a:ln>
            <a:effectLst>
              <a:outerShdw blurRad="190500" algn="tl" rotWithShape="0">
                <a:srgbClr val="000000">
                  <a:alpha val="70000"/>
                </a:srgbClr>
              </a:outerShdw>
            </a:effectLst>
          </p:spPr>
        </p:pic>
        <p:sp>
          <p:nvSpPr>
            <p:cNvPr id="20" name="TextBox 19">
              <a:extLst>
                <a:ext uri="{FF2B5EF4-FFF2-40B4-BE49-F238E27FC236}">
                  <a16:creationId xmlns:a16="http://schemas.microsoft.com/office/drawing/2014/main" id="{697A8EA5-CC91-48C6-9558-EE5FD0EFE267}"/>
                </a:ext>
              </a:extLst>
            </p:cNvPr>
            <p:cNvSpPr txBox="1"/>
            <p:nvPr/>
          </p:nvSpPr>
          <p:spPr>
            <a:xfrm>
              <a:off x="7989245" y="495494"/>
              <a:ext cx="4202755" cy="707886"/>
            </a:xfrm>
            <a:prstGeom prst="rect">
              <a:avLst/>
            </a:prstGeom>
            <a:noFill/>
          </p:spPr>
          <p:txBody>
            <a:bodyPr wrap="square" rtlCol="0">
              <a:spAutoFit/>
            </a:bodyPr>
            <a:lstStyle/>
            <a:p>
              <a:r>
                <a:rPr lang="en-US" sz="2000" dirty="0">
                  <a:solidFill>
                    <a:schemeClr val="bg1">
                      <a:lumMod val="25000"/>
                      <a:lumOff val="75000"/>
                    </a:schemeClr>
                  </a:solidFill>
                </a:rPr>
                <a:t>Baseline measurement results:</a:t>
              </a:r>
            </a:p>
            <a:p>
              <a:r>
                <a:rPr lang="en-US" sz="2000" dirty="0">
                  <a:solidFill>
                    <a:schemeClr val="bg1">
                      <a:lumMod val="25000"/>
                      <a:lumOff val="75000"/>
                    </a:schemeClr>
                  </a:solidFill>
                </a:rPr>
                <a:t>Marine IP signal under ice, </a:t>
              </a:r>
              <a:r>
                <a:rPr lang="en-US" sz="2000" dirty="0">
                  <a:solidFill>
                    <a:srgbClr val="00FF00"/>
                  </a:solidFill>
                </a:rPr>
                <a:t>NO OIL</a:t>
              </a:r>
            </a:p>
          </p:txBody>
        </p:sp>
      </p:grpSp>
      <p:grpSp>
        <p:nvGrpSpPr>
          <p:cNvPr id="6" name="Group 5">
            <a:extLst>
              <a:ext uri="{FF2B5EF4-FFF2-40B4-BE49-F238E27FC236}">
                <a16:creationId xmlns:a16="http://schemas.microsoft.com/office/drawing/2014/main" id="{945EF7DF-7F6D-4A87-98D9-9EB24B2C7BAB}"/>
              </a:ext>
            </a:extLst>
          </p:cNvPr>
          <p:cNvGrpSpPr/>
          <p:nvPr/>
        </p:nvGrpSpPr>
        <p:grpSpPr>
          <a:xfrm>
            <a:off x="5124443" y="2899667"/>
            <a:ext cx="6989894" cy="3799378"/>
            <a:chOff x="5124443" y="2899667"/>
            <a:chExt cx="6989894" cy="3799378"/>
          </a:xfrm>
        </p:grpSpPr>
        <p:pic>
          <p:nvPicPr>
            <p:cNvPr id="10" name="Picture 9" descr="A close up of a map&#10;&#10;Description automatically generated">
              <a:extLst>
                <a:ext uri="{FF2B5EF4-FFF2-40B4-BE49-F238E27FC236}">
                  <a16:creationId xmlns:a16="http://schemas.microsoft.com/office/drawing/2014/main" id="{C9CC84FF-C9CF-41D4-8B1C-7D9BBEA1E97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15589" y="5152191"/>
              <a:ext cx="2998748" cy="1546854"/>
            </a:xfrm>
            <a:prstGeom prst="rect">
              <a:avLst/>
            </a:prstGeom>
            <a:ln>
              <a:noFill/>
            </a:ln>
            <a:effectLst>
              <a:outerShdw blurRad="190500" algn="tl" rotWithShape="0">
                <a:srgbClr val="000000">
                  <a:alpha val="70000"/>
                </a:srgbClr>
              </a:outerShdw>
            </a:effectLst>
          </p:spPr>
        </p:pic>
        <p:pic>
          <p:nvPicPr>
            <p:cNvPr id="7" name="Picture 6" descr="A close up of a map&#10;&#10;Description automatically generated">
              <a:extLst>
                <a:ext uri="{FF2B5EF4-FFF2-40B4-BE49-F238E27FC236}">
                  <a16:creationId xmlns:a16="http://schemas.microsoft.com/office/drawing/2014/main" id="{2C6360C3-939D-4395-AAF6-8F884B6A483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75237" y="4430212"/>
              <a:ext cx="2998748" cy="1546854"/>
            </a:xfrm>
            <a:prstGeom prst="rect">
              <a:avLst/>
            </a:prstGeom>
            <a:ln>
              <a:noFill/>
            </a:ln>
            <a:effectLst>
              <a:outerShdw blurRad="190500" algn="tl" rotWithShape="0">
                <a:srgbClr val="000000">
                  <a:alpha val="70000"/>
                </a:srgbClr>
              </a:outerShdw>
            </a:effectLst>
          </p:spPr>
        </p:pic>
        <p:pic>
          <p:nvPicPr>
            <p:cNvPr id="14" name="Picture 13" descr="A screenshot of a social media post&#10;&#10;Description automatically generated">
              <a:extLst>
                <a:ext uri="{FF2B5EF4-FFF2-40B4-BE49-F238E27FC236}">
                  <a16:creationId xmlns:a16="http://schemas.microsoft.com/office/drawing/2014/main" id="{3B355D04-8844-46C2-982F-B5388E4EB69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15311" y="3682498"/>
              <a:ext cx="2998748" cy="1546854"/>
            </a:xfrm>
            <a:prstGeom prst="rect">
              <a:avLst/>
            </a:prstGeom>
            <a:ln>
              <a:noFill/>
            </a:ln>
            <a:effectLst>
              <a:outerShdw blurRad="190500" algn="tl" rotWithShape="0">
                <a:srgbClr val="000000">
                  <a:alpha val="70000"/>
                </a:srgbClr>
              </a:outerShdw>
            </a:effectLst>
          </p:spPr>
        </p:pic>
        <p:sp>
          <p:nvSpPr>
            <p:cNvPr id="21" name="TextBox 20">
              <a:extLst>
                <a:ext uri="{FF2B5EF4-FFF2-40B4-BE49-F238E27FC236}">
                  <a16:creationId xmlns:a16="http://schemas.microsoft.com/office/drawing/2014/main" id="{C2BE955B-C3D4-45AC-8D0F-107661073C8A}"/>
                </a:ext>
              </a:extLst>
            </p:cNvPr>
            <p:cNvSpPr txBox="1"/>
            <p:nvPr/>
          </p:nvSpPr>
          <p:spPr>
            <a:xfrm>
              <a:off x="5124443" y="2899667"/>
              <a:ext cx="4289616" cy="707886"/>
            </a:xfrm>
            <a:prstGeom prst="rect">
              <a:avLst/>
            </a:prstGeom>
            <a:noFill/>
          </p:spPr>
          <p:txBody>
            <a:bodyPr wrap="square" rtlCol="0">
              <a:spAutoFit/>
            </a:bodyPr>
            <a:lstStyle/>
            <a:p>
              <a:r>
                <a:rPr lang="en-US" sz="2000" dirty="0">
                  <a:solidFill>
                    <a:schemeClr val="bg1">
                      <a:lumMod val="25000"/>
                      <a:lumOff val="75000"/>
                    </a:schemeClr>
                  </a:solidFill>
                </a:rPr>
                <a:t>Oil-Under-Ice measurement results:</a:t>
              </a:r>
            </a:p>
            <a:p>
              <a:r>
                <a:rPr lang="en-US" sz="2000" dirty="0">
                  <a:solidFill>
                    <a:schemeClr val="bg1">
                      <a:lumMod val="25000"/>
                      <a:lumOff val="75000"/>
                    </a:schemeClr>
                  </a:solidFill>
                </a:rPr>
                <a:t>Marine IP signal under ice, </a:t>
              </a:r>
              <a:r>
                <a:rPr lang="en-US" sz="2000" dirty="0">
                  <a:solidFill>
                    <a:srgbClr val="00FF00"/>
                  </a:solidFill>
                </a:rPr>
                <a:t>WITH OIL</a:t>
              </a:r>
            </a:p>
          </p:txBody>
        </p:sp>
      </p:grpSp>
      <p:grpSp>
        <p:nvGrpSpPr>
          <p:cNvPr id="3" name="Group 2">
            <a:extLst>
              <a:ext uri="{FF2B5EF4-FFF2-40B4-BE49-F238E27FC236}">
                <a16:creationId xmlns:a16="http://schemas.microsoft.com/office/drawing/2014/main" id="{ECFB64C8-242D-4361-A213-169F03E7CF7C}"/>
              </a:ext>
            </a:extLst>
          </p:cNvPr>
          <p:cNvGrpSpPr/>
          <p:nvPr/>
        </p:nvGrpSpPr>
        <p:grpSpPr>
          <a:xfrm>
            <a:off x="393190" y="2743858"/>
            <a:ext cx="4051290" cy="2641388"/>
            <a:chOff x="393190" y="2743858"/>
            <a:chExt cx="4051290" cy="2641388"/>
          </a:xfrm>
        </p:grpSpPr>
        <p:pic>
          <p:nvPicPr>
            <p:cNvPr id="22" name="Picture 21" descr="A screenshot of a cell phone&#10;&#10;Description automatically generated">
              <a:extLst>
                <a:ext uri="{FF2B5EF4-FFF2-40B4-BE49-F238E27FC236}">
                  <a16:creationId xmlns:a16="http://schemas.microsoft.com/office/drawing/2014/main" id="{F72FD206-B5B6-43E8-BF34-3AEE8109E1AA}"/>
                </a:ext>
              </a:extLst>
            </p:cNvPr>
            <p:cNvPicPr>
              <a:picLocks noChangeAspect="1"/>
            </p:cNvPicPr>
            <p:nvPr/>
          </p:nvPicPr>
          <p:blipFill rotWithShape="1">
            <a:blip r:embed="rId8">
              <a:extLst>
                <a:ext uri="{28A0092B-C50C-407E-A947-70E740481C1C}">
                  <a14:useLocalDpi xmlns:a14="http://schemas.microsoft.com/office/drawing/2010/main" val="0"/>
                </a:ext>
              </a:extLst>
            </a:blip>
            <a:srcRect l="2571" t="22840" r="21770" b="11656"/>
            <a:stretch/>
          </p:blipFill>
          <p:spPr>
            <a:xfrm>
              <a:off x="393190" y="3429000"/>
              <a:ext cx="4051290" cy="1956246"/>
            </a:xfrm>
            <a:prstGeom prst="rect">
              <a:avLst/>
            </a:prstGeom>
          </p:spPr>
        </p:pic>
        <p:sp>
          <p:nvSpPr>
            <p:cNvPr id="24" name="TextBox 23">
              <a:extLst>
                <a:ext uri="{FF2B5EF4-FFF2-40B4-BE49-F238E27FC236}">
                  <a16:creationId xmlns:a16="http://schemas.microsoft.com/office/drawing/2014/main" id="{3A55EDB7-5A88-4F30-A4FB-C5F826C1D514}"/>
                </a:ext>
              </a:extLst>
            </p:cNvPr>
            <p:cNvSpPr txBox="1"/>
            <p:nvPr/>
          </p:nvSpPr>
          <p:spPr>
            <a:xfrm>
              <a:off x="766950" y="2743858"/>
              <a:ext cx="3561939" cy="707886"/>
            </a:xfrm>
            <a:prstGeom prst="rect">
              <a:avLst/>
            </a:prstGeom>
            <a:noFill/>
          </p:spPr>
          <p:txBody>
            <a:bodyPr wrap="square" rtlCol="0">
              <a:spAutoFit/>
            </a:bodyPr>
            <a:lstStyle/>
            <a:p>
              <a:r>
                <a:rPr lang="en-US" sz="2000" dirty="0">
                  <a:solidFill>
                    <a:schemeClr val="bg1">
                      <a:lumMod val="25000"/>
                      <a:lumOff val="75000"/>
                    </a:schemeClr>
                  </a:solidFill>
                </a:rPr>
                <a:t>Oil-Under-Ice measurements: </a:t>
              </a:r>
              <a:r>
                <a:rPr lang="en-US" sz="2000" dirty="0">
                  <a:solidFill>
                    <a:srgbClr val="00FF00"/>
                  </a:solidFill>
                </a:rPr>
                <a:t>OIL and NO OIL Comparison</a:t>
              </a:r>
              <a:r>
                <a:rPr lang="en-US" sz="2000" dirty="0">
                  <a:solidFill>
                    <a:schemeClr val="bg1">
                      <a:lumMod val="25000"/>
                      <a:lumOff val="75000"/>
                    </a:schemeClr>
                  </a:solidFill>
                </a:rPr>
                <a:t> </a:t>
              </a:r>
              <a:endParaRPr lang="en-US" sz="2000" dirty="0">
                <a:solidFill>
                  <a:srgbClr val="00FF00"/>
                </a:solidFill>
              </a:endParaRPr>
            </a:p>
          </p:txBody>
        </p:sp>
      </p:grpSp>
      <p:sp>
        <p:nvSpPr>
          <p:cNvPr id="18" name="Rectangle 17">
            <a:extLst>
              <a:ext uri="{FF2B5EF4-FFF2-40B4-BE49-F238E27FC236}">
                <a16:creationId xmlns:a16="http://schemas.microsoft.com/office/drawing/2014/main" id="{C44645B4-2D7E-43AA-AD5B-E78143CC8BDD}"/>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3235613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429" y="198967"/>
            <a:ext cx="9072168" cy="960582"/>
          </a:xfrm>
        </p:spPr>
        <p:txBody>
          <a:bodyPr>
            <a:normAutofit/>
          </a:bodyPr>
          <a:lstStyle/>
          <a:p>
            <a:r>
              <a:rPr lang="en-US" altLang="en-US" dirty="0"/>
              <a:t>Marine IP: Progress on Research Objectives</a:t>
            </a:r>
            <a:endParaRPr lang="en-US" dirty="0"/>
          </a:p>
        </p:txBody>
      </p:sp>
      <p:sp>
        <p:nvSpPr>
          <p:cNvPr id="8" name="Text Placeholder 3"/>
          <p:cNvSpPr txBox="1">
            <a:spLocks/>
          </p:cNvSpPr>
          <p:nvPr/>
        </p:nvSpPr>
        <p:spPr>
          <a:xfrm>
            <a:off x="388481" y="1159549"/>
            <a:ext cx="7293942" cy="4325640"/>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B0F0"/>
                </a:solidFill>
              </a:rPr>
              <a:t>Project Objectives: </a:t>
            </a:r>
          </a:p>
          <a:p>
            <a:pPr marL="342900" indent="-342900">
              <a:buFont typeface="Arial" panose="020B0604020202020204" pitchFamily="34" charset="0"/>
              <a:buChar char="•"/>
            </a:pPr>
            <a:r>
              <a:rPr lang="en-US" sz="2200" dirty="0"/>
              <a:t>Validate Marine IP as a tool in detecting and potentially characterizing contamination of hydrocarbons in Arctic waters:  </a:t>
            </a:r>
            <a:r>
              <a:rPr lang="en-US" sz="2200" b="1" dirty="0">
                <a:solidFill>
                  <a:srgbClr val="FFFF00"/>
                </a:solidFill>
              </a:rPr>
              <a:t>In progress, Q4</a:t>
            </a:r>
          </a:p>
          <a:p>
            <a:pPr marL="342900" indent="-342900">
              <a:buFont typeface="Arial" panose="020B0604020202020204" pitchFamily="34" charset="0"/>
              <a:buChar char="•"/>
            </a:pPr>
            <a:r>
              <a:rPr lang="en-US" sz="2200" dirty="0"/>
              <a:t>Investigate the potential of Marine IP to detect oil in partial ice formations as well as under pack ice:  </a:t>
            </a:r>
            <a:r>
              <a:rPr lang="en-US" sz="2200" b="1" dirty="0">
                <a:solidFill>
                  <a:srgbClr val="FFFF00"/>
                </a:solidFill>
              </a:rPr>
              <a:t>In progress, Q4</a:t>
            </a:r>
          </a:p>
          <a:p>
            <a:pPr marL="342900" indent="-342900">
              <a:buFont typeface="Arial" panose="020B0604020202020204" pitchFamily="34" charset="0"/>
              <a:buChar char="•"/>
            </a:pPr>
            <a:r>
              <a:rPr lang="en-US" sz="2200" dirty="0"/>
              <a:t>Investigate and determine Marine IP’s effectiveness to accurately detect the extent of contaminated areas:  </a:t>
            </a:r>
            <a:r>
              <a:rPr lang="en-US" sz="2200" b="1" dirty="0">
                <a:solidFill>
                  <a:srgbClr val="FFFF00"/>
                </a:solidFill>
              </a:rPr>
              <a:t>In progress, Q4</a:t>
            </a:r>
          </a:p>
          <a:p>
            <a:pPr marL="342900" indent="-342900">
              <a:buFont typeface="Arial" panose="020B0604020202020204" pitchFamily="34" charset="0"/>
              <a:buChar char="•"/>
            </a:pPr>
            <a:r>
              <a:rPr lang="en-US" sz="2200" dirty="0"/>
              <a:t>Identify preferred deployment mechanisms for characterization (such as ROVs or AUVs) :  </a:t>
            </a:r>
            <a:r>
              <a:rPr lang="en-US" sz="2200" b="1" dirty="0">
                <a:solidFill>
                  <a:srgbClr val="FFFF00"/>
                </a:solidFill>
              </a:rPr>
              <a:t>Q4</a:t>
            </a:r>
            <a:r>
              <a:rPr lang="en-US" sz="2200" dirty="0"/>
              <a:t> </a:t>
            </a:r>
          </a:p>
          <a:p>
            <a:endParaRPr lang="en-US" sz="2200" dirty="0"/>
          </a:p>
          <a:p>
            <a:endParaRPr lang="en-US" dirty="0"/>
          </a:p>
        </p:txBody>
      </p:sp>
      <p:grpSp>
        <p:nvGrpSpPr>
          <p:cNvPr id="21" name="Group 20">
            <a:extLst>
              <a:ext uri="{FF2B5EF4-FFF2-40B4-BE49-F238E27FC236}">
                <a16:creationId xmlns:a16="http://schemas.microsoft.com/office/drawing/2014/main" id="{2D000D8A-14BD-40F1-B9CF-66E45C79CBDF}"/>
              </a:ext>
            </a:extLst>
          </p:cNvPr>
          <p:cNvGrpSpPr/>
          <p:nvPr/>
        </p:nvGrpSpPr>
        <p:grpSpPr>
          <a:xfrm>
            <a:off x="7638207" y="1465806"/>
            <a:ext cx="4242730" cy="3247576"/>
            <a:chOff x="-278209" y="0"/>
            <a:chExt cx="4621649" cy="3349878"/>
          </a:xfrm>
        </p:grpSpPr>
        <p:grpSp>
          <p:nvGrpSpPr>
            <p:cNvPr id="22" name="Group 21">
              <a:extLst>
                <a:ext uri="{FF2B5EF4-FFF2-40B4-BE49-F238E27FC236}">
                  <a16:creationId xmlns:a16="http://schemas.microsoft.com/office/drawing/2014/main" id="{BA7AAC17-3014-41EA-B858-07527678C9C9}"/>
                </a:ext>
              </a:extLst>
            </p:cNvPr>
            <p:cNvGrpSpPr/>
            <p:nvPr/>
          </p:nvGrpSpPr>
          <p:grpSpPr>
            <a:xfrm>
              <a:off x="-278209" y="0"/>
              <a:ext cx="4621649" cy="3349878"/>
              <a:chOff x="-278209" y="0"/>
              <a:chExt cx="4621649" cy="3349878"/>
            </a:xfrm>
          </p:grpSpPr>
          <p:grpSp>
            <p:nvGrpSpPr>
              <p:cNvPr id="24" name="Group 23">
                <a:extLst>
                  <a:ext uri="{FF2B5EF4-FFF2-40B4-BE49-F238E27FC236}">
                    <a16:creationId xmlns:a16="http://schemas.microsoft.com/office/drawing/2014/main" id="{86362A3E-0FE8-4B80-B76F-4959E032ECB0}"/>
                  </a:ext>
                </a:extLst>
              </p:cNvPr>
              <p:cNvGrpSpPr/>
              <p:nvPr/>
            </p:nvGrpSpPr>
            <p:grpSpPr>
              <a:xfrm>
                <a:off x="-278209" y="0"/>
                <a:ext cx="4562555" cy="3286949"/>
                <a:chOff x="-278209" y="0"/>
                <a:chExt cx="4562555" cy="3286949"/>
              </a:xfrm>
            </p:grpSpPr>
            <p:grpSp>
              <p:nvGrpSpPr>
                <p:cNvPr id="26" name="Group 25">
                  <a:extLst>
                    <a:ext uri="{FF2B5EF4-FFF2-40B4-BE49-F238E27FC236}">
                      <a16:creationId xmlns:a16="http://schemas.microsoft.com/office/drawing/2014/main" id="{24356DDC-792D-48DE-883A-2612E56C4ACB}"/>
                    </a:ext>
                  </a:extLst>
                </p:cNvPr>
                <p:cNvGrpSpPr/>
                <p:nvPr/>
              </p:nvGrpSpPr>
              <p:grpSpPr>
                <a:xfrm>
                  <a:off x="-67999" y="0"/>
                  <a:ext cx="4352345" cy="2753143"/>
                  <a:chOff x="-67999" y="0"/>
                  <a:chExt cx="4352345" cy="2753143"/>
                </a:xfrm>
              </p:grpSpPr>
              <p:grpSp>
                <p:nvGrpSpPr>
                  <p:cNvPr id="29" name="Group 28">
                    <a:extLst>
                      <a:ext uri="{FF2B5EF4-FFF2-40B4-BE49-F238E27FC236}">
                        <a16:creationId xmlns:a16="http://schemas.microsoft.com/office/drawing/2014/main" id="{98D20DE1-3A2E-4FAA-BB60-F646BA39AAFE}"/>
                      </a:ext>
                    </a:extLst>
                  </p:cNvPr>
                  <p:cNvGrpSpPr/>
                  <p:nvPr/>
                </p:nvGrpSpPr>
                <p:grpSpPr>
                  <a:xfrm>
                    <a:off x="-67999" y="42800"/>
                    <a:ext cx="4352345" cy="2710343"/>
                    <a:chOff x="-68009" y="-2"/>
                    <a:chExt cx="4352989" cy="2710559"/>
                  </a:xfrm>
                </p:grpSpPr>
                <p:pic>
                  <p:nvPicPr>
                    <p:cNvPr id="33" name="Picture 32">
                      <a:extLst>
                        <a:ext uri="{FF2B5EF4-FFF2-40B4-BE49-F238E27FC236}">
                          <a16:creationId xmlns:a16="http://schemas.microsoft.com/office/drawing/2014/main" id="{0F1E897F-1603-45E5-96B3-DAAE6E19F38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16200000">
                      <a:off x="1221422" y="-1206819"/>
                      <a:ext cx="1856741" cy="4270375"/>
                    </a:xfrm>
                    <a:prstGeom prst="rect">
                      <a:avLst/>
                    </a:prstGeom>
                  </p:spPr>
                </p:pic>
                <p:pic>
                  <p:nvPicPr>
                    <p:cNvPr id="34" name="Picture 33">
                      <a:extLst>
                        <a:ext uri="{FF2B5EF4-FFF2-40B4-BE49-F238E27FC236}">
                          <a16:creationId xmlns:a16="http://schemas.microsoft.com/office/drawing/2014/main" id="{7869C6E8-3891-49D8-93E8-A1948CD899C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9998"/>
                    <a:stretch/>
                  </p:blipFill>
                  <p:spPr>
                    <a:xfrm rot="15791236">
                      <a:off x="1225137" y="159413"/>
                      <a:ext cx="1257998" cy="3844290"/>
                    </a:xfrm>
                    <a:prstGeom prst="rect">
                      <a:avLst/>
                    </a:prstGeom>
                    <a:ln>
                      <a:solidFill>
                        <a:schemeClr val="tx1"/>
                      </a:solidFill>
                    </a:ln>
                  </p:spPr>
                </p:pic>
              </p:grpSp>
              <p:pic>
                <p:nvPicPr>
                  <p:cNvPr id="30" name="Picture 29">
                    <a:extLst>
                      <a:ext uri="{FF2B5EF4-FFF2-40B4-BE49-F238E27FC236}">
                        <a16:creationId xmlns:a16="http://schemas.microsoft.com/office/drawing/2014/main" id="{8FE0AA8C-2875-464F-8FF1-F88994AF59A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8667" t="1805" r="15883" b="2791"/>
                  <a:stretch/>
                </p:blipFill>
                <p:spPr bwMode="auto">
                  <a:xfrm>
                    <a:off x="77821" y="108950"/>
                    <a:ext cx="166370" cy="916940"/>
                  </a:xfrm>
                  <a:prstGeom prst="rect">
                    <a:avLst/>
                  </a:prstGeom>
                  <a:ln>
                    <a:noFill/>
                  </a:ln>
                  <a:extLst>
                    <a:ext uri="{53640926-AAD7-44D8-BBD7-CCE9431645EC}">
                      <a14:shadowObscured xmlns:a14="http://schemas.microsoft.com/office/drawing/2010/main"/>
                    </a:ext>
                  </a:extLst>
                </p:spPr>
              </p:pic>
              <p:sp>
                <p:nvSpPr>
                  <p:cNvPr id="31" name="Text Box 2">
                    <a:extLst>
                      <a:ext uri="{FF2B5EF4-FFF2-40B4-BE49-F238E27FC236}">
                        <a16:creationId xmlns:a16="http://schemas.microsoft.com/office/drawing/2014/main" id="{DB738D44-8CB4-4E4C-B31E-568D70110041}"/>
                      </a:ext>
                    </a:extLst>
                  </p:cNvPr>
                  <p:cNvSpPr txBox="1">
                    <a:spLocks noChangeArrowheads="1"/>
                  </p:cNvSpPr>
                  <p:nvPr/>
                </p:nvSpPr>
                <p:spPr bwMode="auto">
                  <a:xfrm>
                    <a:off x="167316" y="0"/>
                    <a:ext cx="838200" cy="337458"/>
                  </a:xfrm>
                  <a:prstGeom prst="rect">
                    <a:avLst/>
                  </a:prstGeom>
                  <a:noFill/>
                  <a:ln w="9525">
                    <a:noFill/>
                    <a:miter lim="800000"/>
                    <a:headEnd/>
                    <a:tailEnd/>
                  </a:ln>
                </p:spPr>
                <p:txBody>
                  <a:bodyPr rot="0" vert="horz" wrap="square" lIns="91440" tIns="45720" rIns="91440" bIns="45720" anchor="t" anchorCtr="0">
                    <a:noAutofit/>
                  </a:bodyPr>
                  <a:lstStyle/>
                  <a:p>
                    <a:pPr marL="0" marR="0">
                      <a:spcBef>
                        <a:spcPts val="0"/>
                      </a:spcBef>
                      <a:spcAft>
                        <a:spcPts val="0"/>
                      </a:spcAft>
                    </a:pPr>
                    <a:r>
                      <a:rPr lang="en-US" sz="1200" b="1" dirty="0">
                        <a:solidFill>
                          <a:srgbClr val="FF0000"/>
                        </a:solidFill>
                        <a:effectLst/>
                        <a:latin typeface="Calibri" panose="020F0502020204030204" pitchFamily="34" charset="0"/>
                        <a:ea typeface="Calibri" panose="020F0502020204030204" pitchFamily="34" charset="0"/>
                      </a:rPr>
                      <a:t>0.05 </a:t>
                    </a:r>
                    <a:r>
                      <a:rPr lang="en-US" sz="1200" b="1" dirty="0">
                        <a:solidFill>
                          <a:srgbClr val="FF0000"/>
                        </a:solidFill>
                        <a:effectLst/>
                        <a:latin typeface="Symbol" panose="05050102010706020507" pitchFamily="18" charset="2"/>
                        <a:ea typeface="Calibri" panose="020F0502020204030204" pitchFamily="34" charset="0"/>
                      </a:rPr>
                      <a:t>Df</a:t>
                    </a:r>
                    <a:endParaRPr lang="en-US" sz="1100" dirty="0">
                      <a:effectLst/>
                      <a:latin typeface="Calibri" panose="020F0502020204030204" pitchFamily="34" charset="0"/>
                      <a:ea typeface="Calibri" panose="020F0502020204030204" pitchFamily="34" charset="0"/>
                    </a:endParaRPr>
                  </a:p>
                </p:txBody>
              </p:sp>
              <p:sp>
                <p:nvSpPr>
                  <p:cNvPr id="32" name="Text Box 2">
                    <a:extLst>
                      <a:ext uri="{FF2B5EF4-FFF2-40B4-BE49-F238E27FC236}">
                        <a16:creationId xmlns:a16="http://schemas.microsoft.com/office/drawing/2014/main" id="{E2F02169-F6E1-43BE-A819-7510AE0D60E9}"/>
                      </a:ext>
                    </a:extLst>
                  </p:cNvPr>
                  <p:cNvSpPr txBox="1">
                    <a:spLocks noChangeArrowheads="1"/>
                  </p:cNvSpPr>
                  <p:nvPr/>
                </p:nvSpPr>
                <p:spPr bwMode="auto">
                  <a:xfrm>
                    <a:off x="163425" y="809342"/>
                    <a:ext cx="838200" cy="337458"/>
                  </a:xfrm>
                  <a:prstGeom prst="rect">
                    <a:avLst/>
                  </a:prstGeom>
                  <a:noFill/>
                  <a:ln w="9525">
                    <a:noFill/>
                    <a:miter lim="800000"/>
                    <a:headEnd/>
                    <a:tailEnd/>
                  </a:ln>
                </p:spPr>
                <p:txBody>
                  <a:bodyPr rot="0" vert="horz" wrap="square" lIns="91440" tIns="45720" rIns="91440" bIns="45720" anchor="t" anchorCtr="0">
                    <a:noAutofit/>
                  </a:bodyPr>
                  <a:lstStyle/>
                  <a:p>
                    <a:pPr marL="0" marR="0">
                      <a:spcBef>
                        <a:spcPts val="0"/>
                      </a:spcBef>
                      <a:spcAft>
                        <a:spcPts val="0"/>
                      </a:spcAft>
                    </a:pPr>
                    <a:r>
                      <a:rPr lang="en-US" sz="1200" b="1" dirty="0">
                        <a:solidFill>
                          <a:srgbClr val="FF00FF"/>
                        </a:solidFill>
                        <a:effectLst/>
                        <a:latin typeface="Calibri" panose="020F0502020204030204" pitchFamily="34" charset="0"/>
                        <a:ea typeface="Calibri" panose="020F0502020204030204" pitchFamily="34" charset="0"/>
                      </a:rPr>
                      <a:t>0.00 </a:t>
                    </a:r>
                    <a:r>
                      <a:rPr lang="en-US" sz="1200" b="1" dirty="0">
                        <a:solidFill>
                          <a:srgbClr val="FF00FF"/>
                        </a:solidFill>
                        <a:effectLst/>
                        <a:latin typeface="Symbol" panose="05050102010706020507" pitchFamily="18" charset="2"/>
                        <a:ea typeface="Calibri" panose="020F0502020204030204" pitchFamily="34" charset="0"/>
                      </a:rPr>
                      <a:t>Df</a:t>
                    </a:r>
                    <a:endParaRPr lang="en-US" sz="1100" dirty="0">
                      <a:effectLst/>
                      <a:latin typeface="Calibri" panose="020F0502020204030204" pitchFamily="34" charset="0"/>
                      <a:ea typeface="Calibri" panose="020F0502020204030204" pitchFamily="34" charset="0"/>
                    </a:endParaRPr>
                  </a:p>
                </p:txBody>
              </p:sp>
            </p:grpSp>
            <p:sp>
              <p:nvSpPr>
                <p:cNvPr id="27" name="Text Box 103">
                  <a:extLst>
                    <a:ext uri="{FF2B5EF4-FFF2-40B4-BE49-F238E27FC236}">
                      <a16:creationId xmlns:a16="http://schemas.microsoft.com/office/drawing/2014/main" id="{375DFC8F-8392-42D4-9626-BE332AC55379}"/>
                    </a:ext>
                  </a:extLst>
                </p:cNvPr>
                <p:cNvSpPr txBox="1"/>
                <p:nvPr/>
              </p:nvSpPr>
              <p:spPr>
                <a:xfrm>
                  <a:off x="1549347" y="2046218"/>
                  <a:ext cx="1767893" cy="531891"/>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600" b="1" dirty="0">
                      <a:solidFill>
                        <a:schemeClr val="bg1"/>
                      </a:solidFill>
                      <a:effectLst/>
                      <a:latin typeface="Calibri" panose="020F0502020204030204" pitchFamily="34" charset="0"/>
                      <a:ea typeface="Calibri" panose="020F0502020204030204" pitchFamily="34" charset="0"/>
                    </a:rPr>
                    <a:t>Wyckoff</a:t>
                  </a:r>
                  <a:endParaRPr lang="en-US" sz="1100" dirty="0">
                    <a:solidFill>
                      <a:schemeClr val="bg1"/>
                    </a:solidFill>
                    <a:effectLst/>
                    <a:latin typeface="Calibri" panose="020F0502020204030204" pitchFamily="34" charset="0"/>
                    <a:ea typeface="Calibri" panose="020F0502020204030204" pitchFamily="34" charset="0"/>
                  </a:endParaRPr>
                </a:p>
              </p:txBody>
            </p:sp>
            <p:sp>
              <p:nvSpPr>
                <p:cNvPr id="28" name="Text Box 107">
                  <a:extLst>
                    <a:ext uri="{FF2B5EF4-FFF2-40B4-BE49-F238E27FC236}">
                      <a16:creationId xmlns:a16="http://schemas.microsoft.com/office/drawing/2014/main" id="{A2872239-43D1-43FE-B885-DC1C7D3E52FC}"/>
                    </a:ext>
                  </a:extLst>
                </p:cNvPr>
                <p:cNvSpPr txBox="1"/>
                <p:nvPr/>
              </p:nvSpPr>
              <p:spPr>
                <a:xfrm>
                  <a:off x="-278209" y="2894224"/>
                  <a:ext cx="2427684" cy="39272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400" b="1" dirty="0">
                      <a:effectLst/>
                      <a:latin typeface="Calibri" panose="020F0502020204030204" pitchFamily="34" charset="0"/>
                      <a:ea typeface="Calibri" panose="020F0502020204030204" pitchFamily="34" charset="0"/>
                    </a:rPr>
                    <a:t>Eagle Harbor, WA</a:t>
                  </a:r>
                  <a:endParaRPr lang="en-US" sz="1100" dirty="0">
                    <a:effectLst/>
                    <a:latin typeface="Calibri" panose="020F0502020204030204" pitchFamily="34" charset="0"/>
                    <a:ea typeface="Calibri" panose="020F0502020204030204" pitchFamily="34" charset="0"/>
                  </a:endParaRPr>
                </a:p>
              </p:txBody>
            </p:sp>
          </p:grpSp>
          <p:sp>
            <p:nvSpPr>
              <p:cNvPr id="25" name="Text Box 110">
                <a:extLst>
                  <a:ext uri="{FF2B5EF4-FFF2-40B4-BE49-F238E27FC236}">
                    <a16:creationId xmlns:a16="http://schemas.microsoft.com/office/drawing/2014/main" id="{9431B260-D791-4DC1-8AA0-5F5E00A79558}"/>
                  </a:ext>
                </a:extLst>
              </p:cNvPr>
              <p:cNvSpPr txBox="1"/>
              <p:nvPr/>
            </p:nvSpPr>
            <p:spPr>
              <a:xfrm>
                <a:off x="1605870" y="2740605"/>
                <a:ext cx="2737570" cy="60927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 b="1" dirty="0">
                    <a:solidFill>
                      <a:schemeClr val="bg1">
                        <a:lumMod val="50000"/>
                        <a:lumOff val="50000"/>
                      </a:schemeClr>
                    </a:solidFill>
                    <a:effectLst/>
                    <a:latin typeface="Times New Roman" panose="02020603050405020304" pitchFamily="18" charset="0"/>
                    <a:ea typeface="Calibri" panose="020F0502020204030204" pitchFamily="34" charset="0"/>
                  </a:rPr>
                  <a:t>Image and data from the 2012 EPA Field Investigation Technical Memorandum Wyckoff OU-1 Focused Feasibility Study</a:t>
                </a:r>
                <a:endParaRPr lang="en-US" sz="1100" dirty="0">
                  <a:solidFill>
                    <a:schemeClr val="bg1">
                      <a:lumMod val="50000"/>
                      <a:lumOff val="50000"/>
                    </a:schemeClr>
                  </a:solidFill>
                  <a:effectLst/>
                  <a:latin typeface="Calibri" panose="020F0502020204030204" pitchFamily="34" charset="0"/>
                  <a:ea typeface="Calibri" panose="020F0502020204030204" pitchFamily="34" charset="0"/>
                </a:endParaRPr>
              </a:p>
            </p:txBody>
          </p:sp>
        </p:grpSp>
        <p:sp>
          <p:nvSpPr>
            <p:cNvPr id="23" name="Text Box 112">
              <a:extLst>
                <a:ext uri="{FF2B5EF4-FFF2-40B4-BE49-F238E27FC236}">
                  <a16:creationId xmlns:a16="http://schemas.microsoft.com/office/drawing/2014/main" id="{5FE89261-C3A8-45B8-B8C1-8F2DA1FAA466}"/>
                </a:ext>
              </a:extLst>
            </p:cNvPr>
            <p:cNvSpPr txBox="1"/>
            <p:nvPr/>
          </p:nvSpPr>
          <p:spPr>
            <a:xfrm>
              <a:off x="2299619" y="7782"/>
              <a:ext cx="1459149" cy="25681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900" b="1" dirty="0">
                  <a:solidFill>
                    <a:srgbClr val="FFFFFF"/>
                  </a:solidFill>
                  <a:effectLst/>
                  <a:latin typeface="Times New Roman" panose="02020603050405020304" pitchFamily="18" charset="0"/>
                  <a:ea typeface="Calibri" panose="020F0502020204030204" pitchFamily="34" charset="0"/>
                </a:rPr>
                <a:t>Unpublished data results</a:t>
              </a:r>
              <a:endParaRPr lang="en-US" sz="1100" dirty="0">
                <a:effectLst/>
                <a:latin typeface="Calibri" panose="020F0502020204030204" pitchFamily="34" charset="0"/>
                <a:ea typeface="Calibri" panose="020F0502020204030204" pitchFamily="34" charset="0"/>
              </a:endParaRPr>
            </a:p>
          </p:txBody>
        </p:sp>
      </p:grpSp>
      <p:grpSp>
        <p:nvGrpSpPr>
          <p:cNvPr id="6" name="Group 5">
            <a:extLst>
              <a:ext uri="{FF2B5EF4-FFF2-40B4-BE49-F238E27FC236}">
                <a16:creationId xmlns:a16="http://schemas.microsoft.com/office/drawing/2014/main" id="{DC6D1574-8578-4BA7-AFF2-E6DF6A9C55CB}"/>
              </a:ext>
            </a:extLst>
          </p:cNvPr>
          <p:cNvGrpSpPr/>
          <p:nvPr/>
        </p:nvGrpSpPr>
        <p:grpSpPr>
          <a:xfrm>
            <a:off x="5280586" y="4958835"/>
            <a:ext cx="2612237" cy="1021511"/>
            <a:chOff x="5280586" y="4958835"/>
            <a:chExt cx="2612237" cy="1021511"/>
          </a:xfrm>
        </p:grpSpPr>
        <p:grpSp>
          <p:nvGrpSpPr>
            <p:cNvPr id="20" name="Group 19">
              <a:extLst>
                <a:ext uri="{FF2B5EF4-FFF2-40B4-BE49-F238E27FC236}">
                  <a16:creationId xmlns:a16="http://schemas.microsoft.com/office/drawing/2014/main" id="{C84A3A86-830E-4501-968F-6F7BC40DE5F6}"/>
                </a:ext>
              </a:extLst>
            </p:cNvPr>
            <p:cNvGrpSpPr/>
            <p:nvPr/>
          </p:nvGrpSpPr>
          <p:grpSpPr>
            <a:xfrm>
              <a:off x="5280586" y="4958835"/>
              <a:ext cx="2612237" cy="1021511"/>
              <a:chOff x="7085086" y="2563330"/>
              <a:chExt cx="4999314" cy="1917174"/>
            </a:xfrm>
          </p:grpSpPr>
          <p:pic>
            <p:nvPicPr>
              <p:cNvPr id="4" name="Picture 3" descr="A picture containing water, yellow, boat, blue&#10;&#10;Description automatically generated">
                <a:extLst>
                  <a:ext uri="{FF2B5EF4-FFF2-40B4-BE49-F238E27FC236}">
                    <a16:creationId xmlns:a16="http://schemas.microsoft.com/office/drawing/2014/main" id="{205E159F-8196-4032-AE87-6FB63631108A}"/>
                  </a:ext>
                </a:extLst>
              </p:cNvPr>
              <p:cNvPicPr>
                <a:picLocks noChangeAspect="1"/>
              </p:cNvPicPr>
              <p:nvPr/>
            </p:nvPicPr>
            <p:blipFill rotWithShape="1">
              <a:blip r:embed="rId6">
                <a:extLst>
                  <a:ext uri="{28A0092B-C50C-407E-A947-70E740481C1C}">
                    <a14:useLocalDpi xmlns:a14="http://schemas.microsoft.com/office/drawing/2010/main" val="0"/>
                  </a:ext>
                </a:extLst>
              </a:blip>
              <a:srcRect b="7858"/>
              <a:stretch/>
            </p:blipFill>
            <p:spPr>
              <a:xfrm>
                <a:off x="9217955" y="2563330"/>
                <a:ext cx="2866445" cy="1917174"/>
              </a:xfrm>
              <a:prstGeom prst="rect">
                <a:avLst/>
              </a:prstGeom>
            </p:spPr>
          </p:pic>
          <p:grpSp>
            <p:nvGrpSpPr>
              <p:cNvPr id="7" name="Group 6">
                <a:extLst>
                  <a:ext uri="{FF2B5EF4-FFF2-40B4-BE49-F238E27FC236}">
                    <a16:creationId xmlns:a16="http://schemas.microsoft.com/office/drawing/2014/main" id="{A4FD39EA-5B30-448B-8563-20E374F70D72}"/>
                  </a:ext>
                </a:extLst>
              </p:cNvPr>
              <p:cNvGrpSpPr/>
              <p:nvPr/>
            </p:nvGrpSpPr>
            <p:grpSpPr>
              <a:xfrm rot="10800000">
                <a:off x="7085086" y="3794006"/>
                <a:ext cx="2500975" cy="123465"/>
                <a:chOff x="7498270" y="5381391"/>
                <a:chExt cx="2446058" cy="123465"/>
              </a:xfrm>
            </p:grpSpPr>
            <p:cxnSp>
              <p:nvCxnSpPr>
                <p:cNvPr id="11" name="Straight Connector 10">
                  <a:extLst>
                    <a:ext uri="{FF2B5EF4-FFF2-40B4-BE49-F238E27FC236}">
                      <a16:creationId xmlns:a16="http://schemas.microsoft.com/office/drawing/2014/main" id="{4E3DDDAF-F727-4378-93D2-9195C4BC4D34}"/>
                    </a:ext>
                  </a:extLst>
                </p:cNvPr>
                <p:cNvCxnSpPr>
                  <a:cxnSpLocks/>
                </p:cNvCxnSpPr>
                <p:nvPr/>
              </p:nvCxnSpPr>
              <p:spPr>
                <a:xfrm rot="10800000">
                  <a:off x="7498270" y="5445808"/>
                  <a:ext cx="2446058" cy="0"/>
                </a:xfrm>
                <a:prstGeom prst="line">
                  <a:avLst/>
                </a:prstGeom>
                <a:ln w="38100"/>
              </p:spPr>
              <p:style>
                <a:lnRef idx="3">
                  <a:schemeClr val="dk1"/>
                </a:lnRef>
                <a:fillRef idx="0">
                  <a:schemeClr val="dk1"/>
                </a:fillRef>
                <a:effectRef idx="2">
                  <a:schemeClr val="dk1"/>
                </a:effectRef>
                <a:fontRef idx="minor">
                  <a:schemeClr val="tx1"/>
                </a:fontRef>
              </p:style>
            </p:cxnSp>
            <p:sp>
              <p:nvSpPr>
                <p:cNvPr id="12" name="Rectangle: Rounded Corners 11">
                  <a:extLst>
                    <a:ext uri="{FF2B5EF4-FFF2-40B4-BE49-F238E27FC236}">
                      <a16:creationId xmlns:a16="http://schemas.microsoft.com/office/drawing/2014/main" id="{26950F00-90D4-466F-8957-EEEE67E61A94}"/>
                    </a:ext>
                  </a:extLst>
                </p:cNvPr>
                <p:cNvSpPr/>
                <p:nvPr/>
              </p:nvSpPr>
              <p:spPr>
                <a:xfrm>
                  <a:off x="8446437" y="5381391"/>
                  <a:ext cx="347854" cy="118096"/>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Rounded Corners 12">
                  <a:extLst>
                    <a:ext uri="{FF2B5EF4-FFF2-40B4-BE49-F238E27FC236}">
                      <a16:creationId xmlns:a16="http://schemas.microsoft.com/office/drawing/2014/main" id="{85E287A5-51A0-41ED-9158-F8D7BCFE8EFB}"/>
                    </a:ext>
                  </a:extLst>
                </p:cNvPr>
                <p:cNvSpPr/>
                <p:nvPr/>
              </p:nvSpPr>
              <p:spPr>
                <a:xfrm>
                  <a:off x="8958612" y="5386760"/>
                  <a:ext cx="347854" cy="118096"/>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Rounded Corners 13">
                  <a:extLst>
                    <a:ext uri="{FF2B5EF4-FFF2-40B4-BE49-F238E27FC236}">
                      <a16:creationId xmlns:a16="http://schemas.microsoft.com/office/drawing/2014/main" id="{1BBF2B7A-5162-4B75-B7FA-6FAECE6278B1}"/>
                    </a:ext>
                  </a:extLst>
                </p:cNvPr>
                <p:cNvSpPr/>
                <p:nvPr/>
              </p:nvSpPr>
              <p:spPr>
                <a:xfrm>
                  <a:off x="9503522" y="5386760"/>
                  <a:ext cx="347854" cy="118096"/>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5" name="Oval 4">
              <a:extLst>
                <a:ext uri="{FF2B5EF4-FFF2-40B4-BE49-F238E27FC236}">
                  <a16:creationId xmlns:a16="http://schemas.microsoft.com/office/drawing/2014/main" id="{B5A1DF21-E74D-40BE-87A4-213FD13AD2AF}"/>
                </a:ext>
              </a:extLst>
            </p:cNvPr>
            <p:cNvSpPr/>
            <p:nvPr/>
          </p:nvSpPr>
          <p:spPr>
            <a:xfrm>
              <a:off x="6244225" y="5614565"/>
              <a:ext cx="117960" cy="6292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12E6D3E4-3C7C-412F-B119-C1194E330885}"/>
                </a:ext>
              </a:extLst>
            </p:cNvPr>
            <p:cNvSpPr/>
            <p:nvPr/>
          </p:nvSpPr>
          <p:spPr>
            <a:xfrm>
              <a:off x="6407615" y="5612109"/>
              <a:ext cx="117960" cy="6292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BFA3F8C7-BF85-4D44-91E1-990FA183F9AE}"/>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20516213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429" y="198778"/>
            <a:ext cx="9072168" cy="960582"/>
          </a:xfrm>
        </p:spPr>
        <p:txBody>
          <a:bodyPr>
            <a:normAutofit/>
          </a:bodyPr>
          <a:lstStyle/>
          <a:p>
            <a:r>
              <a:rPr lang="en-US" altLang="en-US" dirty="0"/>
              <a:t>Marine IP: Progress on Milestones</a:t>
            </a:r>
            <a:endParaRPr lang="en-US" dirty="0"/>
          </a:p>
        </p:txBody>
      </p:sp>
      <p:sp>
        <p:nvSpPr>
          <p:cNvPr id="8" name="Text Placeholder 3"/>
          <p:cNvSpPr txBox="1">
            <a:spLocks/>
          </p:cNvSpPr>
          <p:nvPr/>
        </p:nvSpPr>
        <p:spPr>
          <a:xfrm>
            <a:off x="388133" y="1156360"/>
            <a:ext cx="7336983"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B0F0"/>
                </a:solidFill>
              </a:rPr>
              <a:t>Project Milestones: </a:t>
            </a:r>
          </a:p>
          <a:p>
            <a:pPr marL="342900" indent="-342900">
              <a:buFont typeface="Arial" panose="020B0604020202020204" pitchFamily="34" charset="0"/>
              <a:buChar char="•"/>
            </a:pPr>
            <a:r>
              <a:rPr lang="en-US" sz="2200" dirty="0"/>
              <a:t>Design Ice Cable that can be successfully tested in a simulated ice environment: </a:t>
            </a:r>
            <a:r>
              <a:rPr lang="en-US" sz="2200" b="1" dirty="0">
                <a:solidFill>
                  <a:srgbClr val="00FF00"/>
                </a:solidFill>
              </a:rPr>
              <a:t>Complete. Array length 2m. </a:t>
            </a:r>
          </a:p>
          <a:p>
            <a:pPr marL="342900" indent="-342900">
              <a:buFont typeface="Arial" panose="020B0604020202020204" pitchFamily="34" charset="0"/>
              <a:buChar char="•"/>
            </a:pPr>
            <a:endParaRPr lang="en-US" sz="2200" b="1" dirty="0">
              <a:solidFill>
                <a:srgbClr val="00FF00"/>
              </a:solidFill>
            </a:endParaRPr>
          </a:p>
          <a:p>
            <a:pPr marL="342900" indent="-342900">
              <a:buFont typeface="Arial" panose="020B0604020202020204" pitchFamily="34" charset="0"/>
              <a:buChar char="•"/>
            </a:pPr>
            <a:endParaRPr lang="en-US" sz="2200" b="1" dirty="0">
              <a:solidFill>
                <a:srgbClr val="00FF00"/>
              </a:solidFill>
            </a:endParaRPr>
          </a:p>
          <a:p>
            <a:endParaRPr lang="en-US" dirty="0"/>
          </a:p>
        </p:txBody>
      </p:sp>
      <p:grpSp>
        <p:nvGrpSpPr>
          <p:cNvPr id="5" name="Group 4">
            <a:extLst>
              <a:ext uri="{FF2B5EF4-FFF2-40B4-BE49-F238E27FC236}">
                <a16:creationId xmlns:a16="http://schemas.microsoft.com/office/drawing/2014/main" id="{86017C55-B22F-4725-86CD-CCC9F6F403E7}"/>
              </a:ext>
            </a:extLst>
          </p:cNvPr>
          <p:cNvGrpSpPr/>
          <p:nvPr/>
        </p:nvGrpSpPr>
        <p:grpSpPr>
          <a:xfrm>
            <a:off x="4310362" y="3175267"/>
            <a:ext cx="5889145" cy="2910985"/>
            <a:chOff x="4310362" y="3175267"/>
            <a:chExt cx="5889145" cy="2910985"/>
          </a:xfrm>
        </p:grpSpPr>
        <p:grpSp>
          <p:nvGrpSpPr>
            <p:cNvPr id="11" name="Group 10">
              <a:extLst>
                <a:ext uri="{FF2B5EF4-FFF2-40B4-BE49-F238E27FC236}">
                  <a16:creationId xmlns:a16="http://schemas.microsoft.com/office/drawing/2014/main" id="{8A9A03B6-9AC8-4544-B7A8-3DDE6144065B}"/>
                </a:ext>
              </a:extLst>
            </p:cNvPr>
            <p:cNvGrpSpPr/>
            <p:nvPr/>
          </p:nvGrpSpPr>
          <p:grpSpPr>
            <a:xfrm>
              <a:off x="4310362" y="3175267"/>
              <a:ext cx="5889145" cy="2910985"/>
              <a:chOff x="4310362" y="3175267"/>
              <a:chExt cx="5889145" cy="2910985"/>
            </a:xfrm>
          </p:grpSpPr>
          <p:pic>
            <p:nvPicPr>
              <p:cNvPr id="4" name="Picture 3" descr="A screenshot of a social media post&#10;&#10;Description automatically generated">
                <a:extLst>
                  <a:ext uri="{FF2B5EF4-FFF2-40B4-BE49-F238E27FC236}">
                    <a16:creationId xmlns:a16="http://schemas.microsoft.com/office/drawing/2014/main" id="{BFBD8827-C3D3-4024-899F-420E53C8C6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0362" y="3175267"/>
                <a:ext cx="5889145" cy="2910985"/>
              </a:xfrm>
              <a:prstGeom prst="rect">
                <a:avLst/>
              </a:prstGeom>
            </p:spPr>
          </p:pic>
          <p:sp>
            <p:nvSpPr>
              <p:cNvPr id="10" name="Rectangle 9">
                <a:extLst>
                  <a:ext uri="{FF2B5EF4-FFF2-40B4-BE49-F238E27FC236}">
                    <a16:creationId xmlns:a16="http://schemas.microsoft.com/office/drawing/2014/main" id="{34F63045-60AC-4C63-BFFA-91FC5DB7AC9C}"/>
                  </a:ext>
                </a:extLst>
              </p:cNvPr>
              <p:cNvSpPr/>
              <p:nvPr/>
            </p:nvSpPr>
            <p:spPr>
              <a:xfrm>
                <a:off x="4315217" y="5787025"/>
                <a:ext cx="2730674" cy="29922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Rectangle 2">
              <a:extLst>
                <a:ext uri="{FF2B5EF4-FFF2-40B4-BE49-F238E27FC236}">
                  <a16:creationId xmlns:a16="http://schemas.microsoft.com/office/drawing/2014/main" id="{D345C580-DB93-403A-ABA4-73C78F905BAA}"/>
                </a:ext>
              </a:extLst>
            </p:cNvPr>
            <p:cNvSpPr/>
            <p:nvPr/>
          </p:nvSpPr>
          <p:spPr>
            <a:xfrm>
              <a:off x="4678471" y="3356975"/>
              <a:ext cx="2250508" cy="9081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38DBDFE7-6F8B-4D0B-BA88-3D2C90A03F81}"/>
              </a:ext>
            </a:extLst>
          </p:cNvPr>
          <p:cNvGrpSpPr/>
          <p:nvPr/>
        </p:nvGrpSpPr>
        <p:grpSpPr>
          <a:xfrm>
            <a:off x="8257322" y="1047983"/>
            <a:ext cx="3270528" cy="2457222"/>
            <a:chOff x="8257322" y="1047983"/>
            <a:chExt cx="3270528" cy="2457222"/>
          </a:xfrm>
        </p:grpSpPr>
        <p:pic>
          <p:nvPicPr>
            <p:cNvPr id="7" name="Picture 6" descr="A screenshot of a cell phone&#10;&#10;Description automatically generated">
              <a:extLst>
                <a:ext uri="{FF2B5EF4-FFF2-40B4-BE49-F238E27FC236}">
                  <a16:creationId xmlns:a16="http://schemas.microsoft.com/office/drawing/2014/main" id="{4F949010-7A5C-4C51-BC8A-54F2266B37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57322" y="1047983"/>
              <a:ext cx="3270528" cy="2457222"/>
            </a:xfrm>
            <a:prstGeom prst="rect">
              <a:avLst/>
            </a:prstGeom>
            <a:ln>
              <a:solidFill>
                <a:schemeClr val="bg1"/>
              </a:solidFill>
            </a:ln>
          </p:spPr>
        </p:pic>
        <p:sp>
          <p:nvSpPr>
            <p:cNvPr id="13" name="Rectangle 12">
              <a:extLst>
                <a:ext uri="{FF2B5EF4-FFF2-40B4-BE49-F238E27FC236}">
                  <a16:creationId xmlns:a16="http://schemas.microsoft.com/office/drawing/2014/main" id="{06137480-E5BF-4676-90D3-765654F41866}"/>
                </a:ext>
              </a:extLst>
            </p:cNvPr>
            <p:cNvSpPr/>
            <p:nvPr/>
          </p:nvSpPr>
          <p:spPr>
            <a:xfrm>
              <a:off x="8438367" y="1141956"/>
              <a:ext cx="1306882" cy="4571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8E9F3D02-61E2-427D-8D7B-F54C110F25F0}"/>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1603118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429" y="376599"/>
            <a:ext cx="9072168" cy="782935"/>
          </a:xfrm>
        </p:spPr>
        <p:txBody>
          <a:bodyPr>
            <a:normAutofit/>
          </a:bodyPr>
          <a:lstStyle/>
          <a:p>
            <a:r>
              <a:rPr lang="en-US" altLang="en-US" dirty="0"/>
              <a:t>Marine IP: Progress on Milestones</a:t>
            </a:r>
            <a:endParaRPr lang="en-US" dirty="0"/>
          </a:p>
        </p:txBody>
      </p:sp>
      <p:sp>
        <p:nvSpPr>
          <p:cNvPr id="8" name="Text Placeholder 3"/>
          <p:cNvSpPr txBox="1">
            <a:spLocks/>
          </p:cNvSpPr>
          <p:nvPr/>
        </p:nvSpPr>
        <p:spPr>
          <a:xfrm>
            <a:off x="389106" y="1159534"/>
            <a:ext cx="6833122"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B0F0"/>
                </a:solidFill>
              </a:rPr>
              <a:t>Project Milestones: </a:t>
            </a:r>
          </a:p>
          <a:p>
            <a:pPr marL="342900" indent="-342900">
              <a:buFont typeface="Arial" panose="020B0604020202020204" pitchFamily="34" charset="0"/>
              <a:buChar char="•"/>
            </a:pPr>
            <a:r>
              <a:rPr lang="en-US" sz="2200" dirty="0"/>
              <a:t>Construct and beach test Open Water Cable: </a:t>
            </a:r>
            <a:r>
              <a:rPr lang="en-US" sz="2200" b="1" dirty="0">
                <a:solidFill>
                  <a:srgbClr val="00FF00"/>
                </a:solidFill>
              </a:rPr>
              <a:t>Complete </a:t>
            </a:r>
            <a:endParaRPr lang="en-US" sz="2200" b="1" dirty="0">
              <a:solidFill>
                <a:srgbClr val="FFFF00"/>
              </a:solidFill>
            </a:endParaRPr>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endParaRPr lang="en-US" sz="2200" dirty="0"/>
          </a:p>
          <a:p>
            <a:pPr marL="342900" indent="-342900">
              <a:buFont typeface="Arial" panose="020B0604020202020204" pitchFamily="34" charset="0"/>
              <a:buChar char="•"/>
            </a:pPr>
            <a:r>
              <a:rPr lang="en-US" sz="2200" dirty="0"/>
              <a:t>Integrate Open Water Cable and transmitters/receivers into Marine IP control system:  </a:t>
            </a:r>
            <a:r>
              <a:rPr lang="en-US" sz="2200" b="1" dirty="0">
                <a:solidFill>
                  <a:srgbClr val="00FF00"/>
                </a:solidFill>
              </a:rPr>
              <a:t>Complete</a:t>
            </a:r>
            <a:r>
              <a:rPr lang="en-US" sz="2200" dirty="0"/>
              <a:t> </a:t>
            </a:r>
          </a:p>
          <a:p>
            <a:endParaRPr lang="en-US" dirty="0"/>
          </a:p>
        </p:txBody>
      </p:sp>
      <p:pic>
        <p:nvPicPr>
          <p:cNvPr id="11" name="Picture 10">
            <a:extLst>
              <a:ext uri="{FF2B5EF4-FFF2-40B4-BE49-F238E27FC236}">
                <a16:creationId xmlns:a16="http://schemas.microsoft.com/office/drawing/2014/main" id="{8411EFD6-5675-4240-BAF1-D157895E0FE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2601"/>
          <a:stretch/>
        </p:blipFill>
        <p:spPr>
          <a:xfrm>
            <a:off x="7759875" y="1149458"/>
            <a:ext cx="4192549" cy="2769216"/>
          </a:xfrm>
          <a:prstGeom prst="rect">
            <a:avLst/>
          </a:prstGeom>
        </p:spPr>
      </p:pic>
      <p:pic>
        <p:nvPicPr>
          <p:cNvPr id="12" name="Picture 11" descr="A close up of a computer&#10;&#10;Description automatically generated">
            <a:extLst>
              <a:ext uri="{FF2B5EF4-FFF2-40B4-BE49-F238E27FC236}">
                <a16:creationId xmlns:a16="http://schemas.microsoft.com/office/drawing/2014/main" id="{F4CC9FC1-D0F7-4069-8709-5167FA0CC3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83" t="11515" r="3371" b="10303"/>
          <a:stretch/>
        </p:blipFill>
        <p:spPr>
          <a:xfrm>
            <a:off x="7181568" y="3633225"/>
            <a:ext cx="3971301" cy="24629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Rectangle 8">
            <a:extLst>
              <a:ext uri="{FF2B5EF4-FFF2-40B4-BE49-F238E27FC236}">
                <a16:creationId xmlns:a16="http://schemas.microsoft.com/office/drawing/2014/main" id="{9110F6DE-C2FC-4EF0-B4C7-807B174E4216}"/>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2362992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standing on a beach near a body of water&#10;&#10;Description automatically generated">
            <a:extLst>
              <a:ext uri="{FF2B5EF4-FFF2-40B4-BE49-F238E27FC236}">
                <a16:creationId xmlns:a16="http://schemas.microsoft.com/office/drawing/2014/main" id="{851323BB-E268-4BA0-A4B8-46CD9D28E5A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444" t="44316" r="41716" b="16964"/>
          <a:stretch/>
        </p:blipFill>
        <p:spPr>
          <a:xfrm>
            <a:off x="6376671" y="518738"/>
            <a:ext cx="4283109" cy="2655403"/>
          </a:xfrm>
          <a:prstGeom prst="rect">
            <a:avLst/>
          </a:prstGeom>
        </p:spPr>
      </p:pic>
      <p:sp>
        <p:nvSpPr>
          <p:cNvPr id="2" name="Title 1"/>
          <p:cNvSpPr>
            <a:spLocks noGrp="1"/>
          </p:cNvSpPr>
          <p:nvPr>
            <p:ph type="title"/>
          </p:nvPr>
        </p:nvSpPr>
        <p:spPr>
          <a:xfrm>
            <a:off x="344429" y="535003"/>
            <a:ext cx="9072168" cy="621978"/>
          </a:xfrm>
        </p:spPr>
        <p:txBody>
          <a:bodyPr>
            <a:normAutofit/>
          </a:bodyPr>
          <a:lstStyle/>
          <a:p>
            <a:r>
              <a:rPr lang="en-US" altLang="en-US" dirty="0"/>
              <a:t>Marine IP: Progress on Milestones</a:t>
            </a:r>
            <a:endParaRPr lang="en-US" dirty="0"/>
          </a:p>
        </p:txBody>
      </p:sp>
      <p:sp>
        <p:nvSpPr>
          <p:cNvPr id="8" name="Text Placeholder 3"/>
          <p:cNvSpPr txBox="1">
            <a:spLocks/>
          </p:cNvSpPr>
          <p:nvPr/>
        </p:nvSpPr>
        <p:spPr>
          <a:xfrm>
            <a:off x="389811" y="1156934"/>
            <a:ext cx="6327725"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B0F0"/>
                </a:solidFill>
              </a:rPr>
              <a:t>Project Milestones: </a:t>
            </a:r>
          </a:p>
          <a:p>
            <a:pPr marL="342900" indent="-342900">
              <a:buFont typeface="Arial" panose="020B0604020202020204" pitchFamily="34" charset="0"/>
              <a:buChar char="•"/>
            </a:pPr>
            <a:r>
              <a:rPr lang="en-US" sz="2200" dirty="0"/>
              <a:t>Conduct post-cable integration beach tests: </a:t>
            </a:r>
            <a:r>
              <a:rPr lang="en-US" sz="2200" b="1" dirty="0">
                <a:solidFill>
                  <a:srgbClr val="00FF00"/>
                </a:solidFill>
              </a:rPr>
              <a:t>Complete </a:t>
            </a:r>
            <a:r>
              <a:rPr lang="en-US" sz="2200" b="1" dirty="0">
                <a:solidFill>
                  <a:srgbClr val="FFFF00"/>
                </a:solidFill>
              </a:rPr>
              <a:t> </a:t>
            </a:r>
            <a:r>
              <a:rPr lang="en-US" sz="2200" dirty="0"/>
              <a:t>  </a:t>
            </a:r>
          </a:p>
          <a:p>
            <a:endParaRPr lang="en-US" dirty="0"/>
          </a:p>
        </p:txBody>
      </p:sp>
      <p:pic>
        <p:nvPicPr>
          <p:cNvPr id="34" name="Picture 33" descr="A group of people on a beach near a body of water&#10;&#10;Description automatically generated">
            <a:extLst>
              <a:ext uri="{FF2B5EF4-FFF2-40B4-BE49-F238E27FC236}">
                <a16:creationId xmlns:a16="http://schemas.microsoft.com/office/drawing/2014/main" id="{19D384DC-E730-45CB-8D7B-FEA055732FE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811" t="19861" r="7301" b="16912"/>
          <a:stretch/>
        </p:blipFill>
        <p:spPr>
          <a:xfrm>
            <a:off x="4886776" y="3956686"/>
            <a:ext cx="3760547" cy="2705352"/>
          </a:xfrm>
          <a:prstGeom prst="rect">
            <a:avLst/>
          </a:prstGeom>
        </p:spPr>
      </p:pic>
      <p:grpSp>
        <p:nvGrpSpPr>
          <p:cNvPr id="35" name="Group 34">
            <a:extLst>
              <a:ext uri="{FF2B5EF4-FFF2-40B4-BE49-F238E27FC236}">
                <a16:creationId xmlns:a16="http://schemas.microsoft.com/office/drawing/2014/main" id="{FDD319A5-2058-4337-A52B-DBE60C5B0359}"/>
              </a:ext>
            </a:extLst>
          </p:cNvPr>
          <p:cNvGrpSpPr/>
          <p:nvPr/>
        </p:nvGrpSpPr>
        <p:grpSpPr>
          <a:xfrm>
            <a:off x="525784" y="3236673"/>
            <a:ext cx="3986623" cy="1955777"/>
            <a:chOff x="486901" y="3153546"/>
            <a:chExt cx="3986623" cy="1955777"/>
          </a:xfrm>
        </p:grpSpPr>
        <p:pic>
          <p:nvPicPr>
            <p:cNvPr id="37" name="Picture 36" descr="A sandy beach next to a body of water&#10;&#10;Description automatically generated">
              <a:extLst>
                <a:ext uri="{FF2B5EF4-FFF2-40B4-BE49-F238E27FC236}">
                  <a16:creationId xmlns:a16="http://schemas.microsoft.com/office/drawing/2014/main" id="{04B637A5-5728-4C0D-839D-A738C8D095C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6888" r="6269" b="16557"/>
            <a:stretch/>
          </p:blipFill>
          <p:spPr>
            <a:xfrm>
              <a:off x="486901" y="3624245"/>
              <a:ext cx="3986623" cy="1485078"/>
            </a:xfrm>
            <a:prstGeom prst="rect">
              <a:avLst/>
            </a:prstGeom>
          </p:spPr>
        </p:pic>
        <p:grpSp>
          <p:nvGrpSpPr>
            <p:cNvPr id="39" name="Group 38">
              <a:extLst>
                <a:ext uri="{FF2B5EF4-FFF2-40B4-BE49-F238E27FC236}">
                  <a16:creationId xmlns:a16="http://schemas.microsoft.com/office/drawing/2014/main" id="{C987267D-7493-46C0-83F2-1CF7815968BD}"/>
                </a:ext>
              </a:extLst>
            </p:cNvPr>
            <p:cNvGrpSpPr/>
            <p:nvPr/>
          </p:nvGrpSpPr>
          <p:grpSpPr>
            <a:xfrm>
              <a:off x="1685255" y="3153546"/>
              <a:ext cx="2580757" cy="804858"/>
              <a:chOff x="9253002" y="2325361"/>
              <a:chExt cx="2580757" cy="804858"/>
            </a:xfrm>
          </p:grpSpPr>
          <p:sp>
            <p:nvSpPr>
              <p:cNvPr id="40" name="TextBox 39">
                <a:extLst>
                  <a:ext uri="{FF2B5EF4-FFF2-40B4-BE49-F238E27FC236}">
                    <a16:creationId xmlns:a16="http://schemas.microsoft.com/office/drawing/2014/main" id="{0EC11BA5-6749-4783-B835-476B7EA2E2F1}"/>
                  </a:ext>
                </a:extLst>
              </p:cNvPr>
              <p:cNvSpPr txBox="1"/>
              <p:nvPr/>
            </p:nvSpPr>
            <p:spPr>
              <a:xfrm>
                <a:off x="10318792" y="2325361"/>
                <a:ext cx="1514967" cy="369332"/>
              </a:xfrm>
              <a:prstGeom prst="rect">
                <a:avLst/>
              </a:prstGeom>
              <a:noFill/>
            </p:spPr>
            <p:txBody>
              <a:bodyPr wrap="none" rtlCol="0">
                <a:spAutoFit/>
              </a:bodyPr>
              <a:lstStyle/>
              <a:p>
                <a:r>
                  <a:rPr lang="en-US" dirty="0">
                    <a:solidFill>
                      <a:srgbClr val="00FF00"/>
                    </a:solidFill>
                  </a:rPr>
                  <a:t>Cable markers</a:t>
                </a:r>
              </a:p>
            </p:txBody>
          </p:sp>
          <p:cxnSp>
            <p:nvCxnSpPr>
              <p:cNvPr id="41" name="Straight Arrow Connector 40">
                <a:extLst>
                  <a:ext uri="{FF2B5EF4-FFF2-40B4-BE49-F238E27FC236}">
                    <a16:creationId xmlns:a16="http://schemas.microsoft.com/office/drawing/2014/main" id="{B54B7302-E732-4647-A57B-57EFE2BDD086}"/>
                  </a:ext>
                </a:extLst>
              </p:cNvPr>
              <p:cNvCxnSpPr>
                <a:cxnSpLocks/>
              </p:cNvCxnSpPr>
              <p:nvPr/>
            </p:nvCxnSpPr>
            <p:spPr>
              <a:xfrm>
                <a:off x="10966744" y="2640254"/>
                <a:ext cx="54502" cy="387154"/>
              </a:xfrm>
              <a:prstGeom prst="straightConnector1">
                <a:avLst/>
              </a:prstGeom>
              <a:ln w="38100">
                <a:solidFill>
                  <a:srgbClr val="00FF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8095F733-48B4-4A48-9DF9-301FC56BC0D8}"/>
                  </a:ext>
                </a:extLst>
              </p:cNvPr>
              <p:cNvCxnSpPr>
                <a:cxnSpLocks/>
              </p:cNvCxnSpPr>
              <p:nvPr/>
            </p:nvCxnSpPr>
            <p:spPr>
              <a:xfrm flipH="1">
                <a:off x="9253002" y="2640254"/>
                <a:ext cx="1653186" cy="489965"/>
              </a:xfrm>
              <a:prstGeom prst="straightConnector1">
                <a:avLst/>
              </a:prstGeom>
              <a:ln w="38100">
                <a:solidFill>
                  <a:srgbClr val="00FF0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43" name="Group 42">
            <a:extLst>
              <a:ext uri="{FF2B5EF4-FFF2-40B4-BE49-F238E27FC236}">
                <a16:creationId xmlns:a16="http://schemas.microsoft.com/office/drawing/2014/main" id="{3ED30D1B-77DC-4DA6-9AAC-01586522BEE5}"/>
              </a:ext>
            </a:extLst>
          </p:cNvPr>
          <p:cNvGrpSpPr/>
          <p:nvPr/>
        </p:nvGrpSpPr>
        <p:grpSpPr>
          <a:xfrm>
            <a:off x="6234949" y="2926944"/>
            <a:ext cx="5838546" cy="3735094"/>
            <a:chOff x="6234949" y="2926944"/>
            <a:chExt cx="5838546" cy="3735094"/>
          </a:xfrm>
        </p:grpSpPr>
        <p:pic>
          <p:nvPicPr>
            <p:cNvPr id="45" name="Picture 44" descr="A picture containing sitting, computer, desk, table&#10;&#10;Description automatically generated">
              <a:extLst>
                <a:ext uri="{FF2B5EF4-FFF2-40B4-BE49-F238E27FC236}">
                  <a16:creationId xmlns:a16="http://schemas.microsoft.com/office/drawing/2014/main" id="{6C54FD37-90C6-44A7-98F2-5BACFFCFA58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7338" t="9738" r="4590" b="12967"/>
            <a:stretch/>
          </p:blipFill>
          <p:spPr>
            <a:xfrm>
              <a:off x="9341391" y="2926944"/>
              <a:ext cx="2732104" cy="1798319"/>
            </a:xfrm>
            <a:prstGeom prst="rect">
              <a:avLst/>
            </a:prstGeom>
            <a:ln w="88900" cap="sq" cmpd="thickThin">
              <a:solidFill>
                <a:srgbClr val="00B050"/>
              </a:solidFill>
              <a:prstDash val="solid"/>
              <a:miter lim="800000"/>
            </a:ln>
            <a:effectLst>
              <a:innerShdw blurRad="76200">
                <a:srgbClr val="000000"/>
              </a:innerShdw>
            </a:effectLst>
          </p:spPr>
        </p:pic>
        <p:pic>
          <p:nvPicPr>
            <p:cNvPr id="46" name="Picture 45" descr="A person sitting in front of a computer&#10;&#10;Description automatically generated">
              <a:extLst>
                <a:ext uri="{FF2B5EF4-FFF2-40B4-BE49-F238E27FC236}">
                  <a16:creationId xmlns:a16="http://schemas.microsoft.com/office/drawing/2014/main" id="{C7BBA777-EF35-414A-B52C-AAE692740BF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21692" y="4863719"/>
              <a:ext cx="2397759" cy="1798319"/>
            </a:xfrm>
            <a:prstGeom prst="rect">
              <a:avLst/>
            </a:prstGeom>
          </p:spPr>
        </p:pic>
        <p:sp>
          <p:nvSpPr>
            <p:cNvPr id="47" name="TextBox 46">
              <a:extLst>
                <a:ext uri="{FF2B5EF4-FFF2-40B4-BE49-F238E27FC236}">
                  <a16:creationId xmlns:a16="http://schemas.microsoft.com/office/drawing/2014/main" id="{A5CCA38C-9B25-4CDB-A1DD-7BA3BD2D656F}"/>
                </a:ext>
              </a:extLst>
            </p:cNvPr>
            <p:cNvSpPr txBox="1"/>
            <p:nvPr/>
          </p:nvSpPr>
          <p:spPr>
            <a:xfrm>
              <a:off x="6234949" y="3335141"/>
              <a:ext cx="2968954" cy="369332"/>
            </a:xfrm>
            <a:prstGeom prst="rect">
              <a:avLst/>
            </a:prstGeom>
            <a:noFill/>
          </p:spPr>
          <p:txBody>
            <a:bodyPr wrap="none" rtlCol="0">
              <a:spAutoFit/>
            </a:bodyPr>
            <a:lstStyle/>
            <a:p>
              <a:r>
                <a:rPr lang="en-US" dirty="0">
                  <a:solidFill>
                    <a:srgbClr val="00FF00"/>
                  </a:solidFill>
                </a:rPr>
                <a:t>Clean signal from all receivers</a:t>
              </a:r>
            </a:p>
          </p:txBody>
        </p:sp>
        <p:cxnSp>
          <p:nvCxnSpPr>
            <p:cNvPr id="48" name="Straight Arrow Connector 47">
              <a:extLst>
                <a:ext uri="{FF2B5EF4-FFF2-40B4-BE49-F238E27FC236}">
                  <a16:creationId xmlns:a16="http://schemas.microsoft.com/office/drawing/2014/main" id="{5C319061-FBA2-4E41-ABB4-49F73782894C}"/>
                </a:ext>
              </a:extLst>
            </p:cNvPr>
            <p:cNvCxnSpPr>
              <a:cxnSpLocks/>
              <a:stCxn id="47" idx="3"/>
            </p:cNvCxnSpPr>
            <p:nvPr/>
          </p:nvCxnSpPr>
          <p:spPr>
            <a:xfrm flipV="1">
              <a:off x="9203903" y="3421339"/>
              <a:ext cx="1596097" cy="98468"/>
            </a:xfrm>
            <a:prstGeom prst="straightConnector1">
              <a:avLst/>
            </a:prstGeom>
            <a:ln w="38100">
              <a:solidFill>
                <a:srgbClr val="00FF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4223741-A08B-4901-8658-ECB50E88D328}"/>
                </a:ext>
              </a:extLst>
            </p:cNvPr>
            <p:cNvCxnSpPr>
              <a:cxnSpLocks/>
            </p:cNvCxnSpPr>
            <p:nvPr/>
          </p:nvCxnSpPr>
          <p:spPr>
            <a:xfrm>
              <a:off x="9325651" y="4767630"/>
              <a:ext cx="97209" cy="104109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FCA27D1-938B-47CC-BD36-8C9769266562}"/>
                </a:ext>
              </a:extLst>
            </p:cNvPr>
            <p:cNvCxnSpPr>
              <a:cxnSpLocks/>
            </p:cNvCxnSpPr>
            <p:nvPr/>
          </p:nvCxnSpPr>
          <p:spPr>
            <a:xfrm flipH="1">
              <a:off x="9422860" y="5266995"/>
              <a:ext cx="681839" cy="42367"/>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74F17E5B-A944-428A-B04B-2AD87D35480E}"/>
                </a:ext>
              </a:extLst>
            </p:cNvPr>
            <p:cNvCxnSpPr>
              <a:cxnSpLocks/>
            </p:cNvCxnSpPr>
            <p:nvPr/>
          </p:nvCxnSpPr>
          <p:spPr>
            <a:xfrm flipH="1">
              <a:off x="9433367" y="5712638"/>
              <a:ext cx="671332" cy="178876"/>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E363E1B-4FEB-4678-9F3C-698288DE51AF}"/>
                </a:ext>
              </a:extLst>
            </p:cNvPr>
            <p:cNvCxnSpPr>
              <a:cxnSpLocks/>
            </p:cNvCxnSpPr>
            <p:nvPr/>
          </p:nvCxnSpPr>
          <p:spPr>
            <a:xfrm flipH="1">
              <a:off x="10115206" y="5288178"/>
              <a:ext cx="1" cy="42446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A897500D-FC9D-45DC-91ED-36A55F16285E}"/>
                </a:ext>
              </a:extLst>
            </p:cNvPr>
            <p:cNvCxnSpPr>
              <a:cxnSpLocks/>
            </p:cNvCxnSpPr>
            <p:nvPr/>
          </p:nvCxnSpPr>
          <p:spPr>
            <a:xfrm>
              <a:off x="9422860" y="5309362"/>
              <a:ext cx="10507" cy="582152"/>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pSp>
      <p:sp>
        <p:nvSpPr>
          <p:cNvPr id="24" name="Rectangle 23">
            <a:extLst>
              <a:ext uri="{FF2B5EF4-FFF2-40B4-BE49-F238E27FC236}">
                <a16:creationId xmlns:a16="http://schemas.microsoft.com/office/drawing/2014/main" id="{F49B023C-59EA-4347-98D5-B8FE69F46D03}"/>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5484587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429" y="498758"/>
            <a:ext cx="9072168" cy="657699"/>
          </a:xfrm>
        </p:spPr>
        <p:txBody>
          <a:bodyPr>
            <a:normAutofit/>
          </a:bodyPr>
          <a:lstStyle/>
          <a:p>
            <a:r>
              <a:rPr lang="en-US" altLang="en-US" dirty="0"/>
              <a:t>Marine IP: Progress on Milestones</a:t>
            </a:r>
            <a:endParaRPr lang="en-US" dirty="0"/>
          </a:p>
        </p:txBody>
      </p:sp>
      <p:sp>
        <p:nvSpPr>
          <p:cNvPr id="8" name="Text Placeholder 3"/>
          <p:cNvSpPr txBox="1">
            <a:spLocks/>
          </p:cNvSpPr>
          <p:nvPr/>
        </p:nvSpPr>
        <p:spPr>
          <a:xfrm>
            <a:off x="388271" y="1158499"/>
            <a:ext cx="6444678"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400" b="1" dirty="0">
                <a:solidFill>
                  <a:srgbClr val="00B0F0"/>
                </a:solidFill>
              </a:rPr>
              <a:t>Project Milestones: </a:t>
            </a:r>
          </a:p>
          <a:p>
            <a:pPr marL="342900" indent="-342900">
              <a:spcBef>
                <a:spcPts val="600"/>
              </a:spcBef>
              <a:buFont typeface="Arial" panose="020B0604020202020204" pitchFamily="34" charset="0"/>
              <a:buChar char="•"/>
            </a:pPr>
            <a:r>
              <a:rPr lang="en-US" sz="2200" dirty="0"/>
              <a:t>Complete open water field tests for the detection of hydrocarbons in sediment: </a:t>
            </a:r>
            <a:r>
              <a:rPr lang="en-US" sz="2200" b="1" dirty="0">
                <a:solidFill>
                  <a:srgbClr val="00FF00"/>
                </a:solidFill>
              </a:rPr>
              <a:t>Complete.  </a:t>
            </a:r>
            <a:r>
              <a:rPr lang="en-US" sz="2200" b="1" dirty="0">
                <a:solidFill>
                  <a:srgbClr val="FFFF00"/>
                </a:solidFill>
              </a:rPr>
              <a:t> </a:t>
            </a:r>
          </a:p>
          <a:p>
            <a:endParaRPr lang="en-US" dirty="0"/>
          </a:p>
        </p:txBody>
      </p:sp>
      <p:pic>
        <p:nvPicPr>
          <p:cNvPr id="5" name="Picture 4">
            <a:extLst>
              <a:ext uri="{FF2B5EF4-FFF2-40B4-BE49-F238E27FC236}">
                <a16:creationId xmlns:a16="http://schemas.microsoft.com/office/drawing/2014/main" id="{D5CC32B2-4B1F-490F-BE5D-0CA5C11F6D0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rot="5400000">
            <a:off x="6968590" y="1272251"/>
            <a:ext cx="4908538" cy="3681404"/>
          </a:xfrm>
          <a:prstGeom prst="rect">
            <a:avLst/>
          </a:prstGeom>
        </p:spPr>
      </p:pic>
      <p:pic>
        <p:nvPicPr>
          <p:cNvPr id="6" name="Picture 5">
            <a:extLst>
              <a:ext uri="{FF2B5EF4-FFF2-40B4-BE49-F238E27FC236}">
                <a16:creationId xmlns:a16="http://schemas.microsoft.com/office/drawing/2014/main" id="{5192D7E5-5C3B-41B7-83ED-99C2FE4F730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829" t="7894"/>
          <a:stretch/>
        </p:blipFill>
        <p:spPr>
          <a:xfrm>
            <a:off x="9549825" y="4516121"/>
            <a:ext cx="2448121" cy="1985586"/>
          </a:xfrm>
          <a:prstGeom prst="rect">
            <a:avLst/>
          </a:prstGeom>
        </p:spPr>
      </p:pic>
      <p:pic>
        <p:nvPicPr>
          <p:cNvPr id="7" name="Picture 6" descr="A flat screen tv sitting on top of a computer&#10;&#10;Description automatically generated">
            <a:extLst>
              <a:ext uri="{FF2B5EF4-FFF2-40B4-BE49-F238E27FC236}">
                <a16:creationId xmlns:a16="http://schemas.microsoft.com/office/drawing/2014/main" id="{8193A48A-44AF-430A-BA63-9EAA17C322E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3" t="18812" r="6761" b="5492"/>
          <a:stretch/>
        </p:blipFill>
        <p:spPr>
          <a:xfrm>
            <a:off x="3890998" y="4355430"/>
            <a:ext cx="3805833" cy="2319891"/>
          </a:xfrm>
          <a:prstGeom prst="rect">
            <a:avLst/>
          </a:prstGeom>
        </p:spPr>
      </p:pic>
      <p:pic>
        <p:nvPicPr>
          <p:cNvPr id="10" name="Picture 9" descr="A picture containing building, indoor, old, white&#10;&#10;Description automatically generated">
            <a:extLst>
              <a:ext uri="{FF2B5EF4-FFF2-40B4-BE49-F238E27FC236}">
                <a16:creationId xmlns:a16="http://schemas.microsoft.com/office/drawing/2014/main" id="{588A0B27-397F-4ABD-8A91-CCB42B07390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6269711" y="3709468"/>
            <a:ext cx="2398971" cy="179922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Rectangle 8">
            <a:extLst>
              <a:ext uri="{FF2B5EF4-FFF2-40B4-BE49-F238E27FC236}">
                <a16:creationId xmlns:a16="http://schemas.microsoft.com/office/drawing/2014/main" id="{BFCB106A-1B14-400D-9036-245F5E2B4E27}"/>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1059918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newspaper&#10;&#10;Description automatically generated">
            <a:extLst>
              <a:ext uri="{FF2B5EF4-FFF2-40B4-BE49-F238E27FC236}">
                <a16:creationId xmlns:a16="http://schemas.microsoft.com/office/drawing/2014/main" id="{713C6CD5-8FBD-4291-8B7F-9DFCF2A2FFD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1770"/>
          <a:stretch/>
        </p:blipFill>
        <p:spPr>
          <a:xfrm>
            <a:off x="2471740" y="3206922"/>
            <a:ext cx="2184955" cy="2227226"/>
          </a:xfrm>
          <a:prstGeom prst="rect">
            <a:avLst/>
          </a:prstGeom>
          <a:effectLst/>
        </p:spPr>
      </p:pic>
      <p:sp>
        <p:nvSpPr>
          <p:cNvPr id="2" name="Title 1"/>
          <p:cNvSpPr>
            <a:spLocks noGrp="1"/>
          </p:cNvSpPr>
          <p:nvPr>
            <p:ph type="title"/>
          </p:nvPr>
        </p:nvSpPr>
        <p:spPr>
          <a:xfrm>
            <a:off x="344429" y="498758"/>
            <a:ext cx="9072168" cy="657699"/>
          </a:xfrm>
        </p:spPr>
        <p:txBody>
          <a:bodyPr>
            <a:normAutofit/>
          </a:bodyPr>
          <a:lstStyle/>
          <a:p>
            <a:r>
              <a:rPr lang="en-US" altLang="en-US" dirty="0"/>
              <a:t>Marine IP: Progress on Milestones</a:t>
            </a:r>
            <a:endParaRPr lang="en-US" dirty="0"/>
          </a:p>
        </p:txBody>
      </p:sp>
      <p:sp>
        <p:nvSpPr>
          <p:cNvPr id="8" name="Text Placeholder 3"/>
          <p:cNvSpPr txBox="1">
            <a:spLocks/>
          </p:cNvSpPr>
          <p:nvPr/>
        </p:nvSpPr>
        <p:spPr>
          <a:xfrm>
            <a:off x="388270" y="1158499"/>
            <a:ext cx="7597071"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400" b="1" dirty="0">
                <a:solidFill>
                  <a:srgbClr val="00B0F0"/>
                </a:solidFill>
              </a:rPr>
              <a:t>Project Milestones: </a:t>
            </a:r>
          </a:p>
          <a:p>
            <a:pPr marL="342900" indent="-342900">
              <a:spcBef>
                <a:spcPts val="600"/>
              </a:spcBef>
              <a:buFont typeface="Arial" panose="020B0604020202020204" pitchFamily="34" charset="0"/>
              <a:buChar char="•"/>
            </a:pPr>
            <a:r>
              <a:rPr lang="en-US" sz="2200" dirty="0"/>
              <a:t>Construct and beach test Ice Cable: </a:t>
            </a:r>
            <a:r>
              <a:rPr lang="en-US" sz="2200" b="1" dirty="0">
                <a:solidFill>
                  <a:srgbClr val="00FF00"/>
                </a:solidFill>
              </a:rPr>
              <a:t>Complete</a:t>
            </a:r>
            <a:endParaRPr lang="en-US" sz="2200" b="1" dirty="0">
              <a:solidFill>
                <a:srgbClr val="FFFF00"/>
              </a:solidFill>
            </a:endParaRPr>
          </a:p>
          <a:p>
            <a:pPr marL="342900" indent="-342900">
              <a:spcBef>
                <a:spcPts val="600"/>
              </a:spcBef>
              <a:buFont typeface="Arial" panose="020B0604020202020204" pitchFamily="34" charset="0"/>
              <a:buChar char="•"/>
            </a:pPr>
            <a:r>
              <a:rPr lang="en-US" sz="2200" dirty="0"/>
              <a:t>Integrate Ice Cable and transmitters/receivers into Marine IP control system: </a:t>
            </a:r>
            <a:r>
              <a:rPr lang="en-US" sz="2200" b="1" dirty="0">
                <a:solidFill>
                  <a:srgbClr val="00FF00"/>
                </a:solidFill>
              </a:rPr>
              <a:t>Complete</a:t>
            </a:r>
            <a:endParaRPr lang="en-US" sz="2200" b="1" dirty="0">
              <a:solidFill>
                <a:srgbClr val="FFFF00"/>
              </a:solidFill>
            </a:endParaRPr>
          </a:p>
          <a:p>
            <a:endParaRPr lang="en-US" dirty="0"/>
          </a:p>
        </p:txBody>
      </p:sp>
      <p:pic>
        <p:nvPicPr>
          <p:cNvPr id="9" name="Picture 8" descr="A person riding a snow board in the water&#10;&#10;Description automatically generated">
            <a:extLst>
              <a:ext uri="{FF2B5EF4-FFF2-40B4-BE49-F238E27FC236}">
                <a16:creationId xmlns:a16="http://schemas.microsoft.com/office/drawing/2014/main" id="{E58C78BA-0570-4A7D-958F-AE706E9FD5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4843013" y="2916749"/>
            <a:ext cx="4492408" cy="3369306"/>
          </a:xfrm>
          <a:prstGeom prst="rect">
            <a:avLst/>
          </a:prstGeom>
        </p:spPr>
      </p:pic>
      <p:pic>
        <p:nvPicPr>
          <p:cNvPr id="13" name="Picture 12" descr="A picture containing outdoor, cable, connector, sitting&#10;&#10;Description automatically generated">
            <a:extLst>
              <a:ext uri="{FF2B5EF4-FFF2-40B4-BE49-F238E27FC236}">
                <a16:creationId xmlns:a16="http://schemas.microsoft.com/office/drawing/2014/main" id="{7FD33851-5053-4EB0-A672-894260AB6B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68989" y="4429007"/>
            <a:ext cx="2690692" cy="2011653"/>
          </a:xfrm>
          <a:prstGeom prst="rect">
            <a:avLst/>
          </a:prstGeom>
        </p:spPr>
      </p:pic>
      <p:pic>
        <p:nvPicPr>
          <p:cNvPr id="15" name="Picture 14" descr="A picture containing bicycle, sitting, table, parked&#10;&#10;Description automatically generated">
            <a:extLst>
              <a:ext uri="{FF2B5EF4-FFF2-40B4-BE49-F238E27FC236}">
                <a16:creationId xmlns:a16="http://schemas.microsoft.com/office/drawing/2014/main" id="{7CC1539A-3C9E-479A-9B05-10A2927485C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00505" y="685236"/>
            <a:ext cx="4099221" cy="3160254"/>
          </a:xfrm>
          <a:prstGeom prst="rect">
            <a:avLst/>
          </a:prstGeom>
        </p:spPr>
      </p:pic>
      <p:sp>
        <p:nvSpPr>
          <p:cNvPr id="10" name="Rectangle 9">
            <a:extLst>
              <a:ext uri="{FF2B5EF4-FFF2-40B4-BE49-F238E27FC236}">
                <a16:creationId xmlns:a16="http://schemas.microsoft.com/office/drawing/2014/main" id="{725CC445-1753-4F72-B964-E70C0DBC56CE}"/>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1103097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429" y="498758"/>
            <a:ext cx="9072168" cy="657699"/>
          </a:xfrm>
        </p:spPr>
        <p:txBody>
          <a:bodyPr>
            <a:normAutofit/>
          </a:bodyPr>
          <a:lstStyle/>
          <a:p>
            <a:r>
              <a:rPr lang="en-US" altLang="en-US" dirty="0"/>
              <a:t>Marine IP: Progress on Milestones</a:t>
            </a:r>
            <a:endParaRPr lang="en-US" dirty="0"/>
          </a:p>
        </p:txBody>
      </p:sp>
      <p:sp>
        <p:nvSpPr>
          <p:cNvPr id="8" name="Text Placeholder 3"/>
          <p:cNvSpPr txBox="1">
            <a:spLocks/>
          </p:cNvSpPr>
          <p:nvPr/>
        </p:nvSpPr>
        <p:spPr>
          <a:xfrm>
            <a:off x="388270" y="1158499"/>
            <a:ext cx="11530245"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400" b="1" dirty="0">
                <a:solidFill>
                  <a:srgbClr val="00B0F0"/>
                </a:solidFill>
              </a:rPr>
              <a:t>Project Milestones: </a:t>
            </a:r>
          </a:p>
          <a:p>
            <a:pPr marL="342900" indent="-342900">
              <a:spcBef>
                <a:spcPts val="600"/>
              </a:spcBef>
              <a:buFont typeface="Arial" panose="020B0604020202020204" pitchFamily="34" charset="0"/>
              <a:buChar char="•"/>
            </a:pPr>
            <a:r>
              <a:rPr lang="en-US" sz="2200" dirty="0"/>
              <a:t>Determine the spectral signature of selected target contaminants utilizing a Marine IP system: </a:t>
            </a:r>
            <a:r>
              <a:rPr lang="en-US" sz="2200" b="1" dirty="0">
                <a:solidFill>
                  <a:srgbClr val="FFFF00"/>
                </a:solidFill>
              </a:rPr>
              <a:t>In Progress, on hold due to laboratory facility COVID-19 closure  </a:t>
            </a:r>
            <a:r>
              <a:rPr lang="en-US" sz="2200" dirty="0"/>
              <a:t>  </a:t>
            </a:r>
          </a:p>
          <a:p>
            <a:pPr marL="342900" indent="-342900">
              <a:spcBef>
                <a:spcPts val="600"/>
              </a:spcBef>
              <a:buFont typeface="Arial" panose="020B0604020202020204" pitchFamily="34" charset="0"/>
              <a:buChar char="•"/>
            </a:pPr>
            <a:endParaRPr lang="en-US" sz="2200" dirty="0"/>
          </a:p>
          <a:p>
            <a:pPr marL="342900" indent="-342900">
              <a:spcBef>
                <a:spcPts val="600"/>
              </a:spcBef>
              <a:buFont typeface="Arial" panose="020B0604020202020204" pitchFamily="34" charset="0"/>
              <a:buChar char="•"/>
            </a:pPr>
            <a:endParaRPr lang="en-US" sz="2200" dirty="0"/>
          </a:p>
          <a:p>
            <a:endParaRPr lang="en-US" dirty="0"/>
          </a:p>
        </p:txBody>
      </p:sp>
      <p:pic>
        <p:nvPicPr>
          <p:cNvPr id="5" name="Picture 4" descr="A computer sitting on top of a desk&#10;&#10;Description automatically generated">
            <a:extLst>
              <a:ext uri="{FF2B5EF4-FFF2-40B4-BE49-F238E27FC236}">
                <a16:creationId xmlns:a16="http://schemas.microsoft.com/office/drawing/2014/main" id="{F641B22D-F3D6-4CE9-BB41-F52091C0DA0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8493" b="7296"/>
          <a:stretch/>
        </p:blipFill>
        <p:spPr>
          <a:xfrm>
            <a:off x="5169785" y="2523603"/>
            <a:ext cx="5910019" cy="3732632"/>
          </a:xfrm>
          <a:prstGeom prst="rect">
            <a:avLst/>
          </a:prstGeom>
        </p:spPr>
      </p:pic>
      <p:sp>
        <p:nvSpPr>
          <p:cNvPr id="7" name="Rectangle 6">
            <a:extLst>
              <a:ext uri="{FF2B5EF4-FFF2-40B4-BE49-F238E27FC236}">
                <a16:creationId xmlns:a16="http://schemas.microsoft.com/office/drawing/2014/main" id="{895051D3-4EB3-44AE-B036-6D5FC7260905}"/>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19735985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429" y="498758"/>
            <a:ext cx="9072168" cy="657699"/>
          </a:xfrm>
        </p:spPr>
        <p:txBody>
          <a:bodyPr>
            <a:normAutofit/>
          </a:bodyPr>
          <a:lstStyle/>
          <a:p>
            <a:r>
              <a:rPr lang="en-US" altLang="en-US" dirty="0"/>
              <a:t>Marine IP: Progress on Milestones</a:t>
            </a:r>
            <a:endParaRPr lang="en-US" dirty="0"/>
          </a:p>
        </p:txBody>
      </p:sp>
      <p:sp>
        <p:nvSpPr>
          <p:cNvPr id="8" name="Text Placeholder 3"/>
          <p:cNvSpPr txBox="1">
            <a:spLocks/>
          </p:cNvSpPr>
          <p:nvPr/>
        </p:nvSpPr>
        <p:spPr>
          <a:xfrm>
            <a:off x="388271" y="1158499"/>
            <a:ext cx="6632458"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400" b="1" dirty="0">
                <a:solidFill>
                  <a:srgbClr val="00B0F0"/>
                </a:solidFill>
              </a:rPr>
              <a:t>Project Milestones: </a:t>
            </a:r>
          </a:p>
          <a:p>
            <a:pPr marL="342900" indent="-342900">
              <a:spcBef>
                <a:spcPts val="600"/>
              </a:spcBef>
              <a:buFont typeface="Arial" panose="020B0604020202020204" pitchFamily="34" charset="0"/>
              <a:buChar char="•"/>
            </a:pPr>
            <a:r>
              <a:rPr lang="en-US" sz="2200" dirty="0"/>
              <a:t>Conduct preliminary tests at CRREL for tank baseline detection results: </a:t>
            </a:r>
            <a:r>
              <a:rPr lang="en-US" sz="2200" b="1" dirty="0">
                <a:solidFill>
                  <a:srgbClr val="00FF00"/>
                </a:solidFill>
              </a:rPr>
              <a:t>Completed 10-13 February, 2020</a:t>
            </a:r>
          </a:p>
          <a:p>
            <a:pPr marL="342900" indent="-342900">
              <a:spcBef>
                <a:spcPts val="600"/>
              </a:spcBef>
              <a:buFont typeface="Arial" panose="020B0604020202020204" pitchFamily="34" charset="0"/>
              <a:buChar char="•"/>
            </a:pPr>
            <a:r>
              <a:rPr lang="en-US" sz="2200" dirty="0"/>
              <a:t>Conduct ice tank testing of Marine IP in simulated ice conditions: </a:t>
            </a:r>
            <a:r>
              <a:rPr lang="en-US" sz="2200" b="1" dirty="0">
                <a:solidFill>
                  <a:srgbClr val="00FF00"/>
                </a:solidFill>
              </a:rPr>
              <a:t>Completed</a:t>
            </a:r>
            <a:r>
              <a:rPr lang="en-US" sz="2200" b="1" dirty="0">
                <a:solidFill>
                  <a:srgbClr val="FFFF00"/>
                </a:solidFill>
              </a:rPr>
              <a:t> </a:t>
            </a:r>
            <a:r>
              <a:rPr lang="en-US" sz="2200" b="1" dirty="0">
                <a:solidFill>
                  <a:srgbClr val="00FF00"/>
                </a:solidFill>
              </a:rPr>
              <a:t>2-6 March, 2020</a:t>
            </a:r>
          </a:p>
          <a:p>
            <a:pPr marL="342900" indent="-342900">
              <a:spcBef>
                <a:spcPts val="600"/>
              </a:spcBef>
              <a:buFont typeface="Arial" panose="020B0604020202020204" pitchFamily="34" charset="0"/>
              <a:buChar char="•"/>
            </a:pPr>
            <a:r>
              <a:rPr lang="en-US" sz="2200" dirty="0"/>
              <a:t>Complete preliminary engineering design for specification for Marine IP integration with ROV/AUV operations: </a:t>
            </a:r>
            <a:r>
              <a:rPr lang="en-US" sz="2200" b="1" dirty="0">
                <a:solidFill>
                  <a:srgbClr val="FFFF00"/>
                </a:solidFill>
              </a:rPr>
              <a:t>Q4</a:t>
            </a:r>
          </a:p>
          <a:p>
            <a:pPr marL="342900" indent="-342900">
              <a:spcBef>
                <a:spcPts val="600"/>
              </a:spcBef>
              <a:buFont typeface="Arial" panose="020B0604020202020204" pitchFamily="34" charset="0"/>
              <a:buChar char="•"/>
            </a:pPr>
            <a:r>
              <a:rPr lang="en-US" sz="2200" dirty="0"/>
              <a:t>Complete data analysis and reporting: </a:t>
            </a:r>
            <a:r>
              <a:rPr lang="en-US" sz="2200" b="1" dirty="0">
                <a:solidFill>
                  <a:srgbClr val="FFFF00"/>
                </a:solidFill>
              </a:rPr>
              <a:t>Q4</a:t>
            </a:r>
          </a:p>
          <a:p>
            <a:endParaRPr lang="en-US" dirty="0"/>
          </a:p>
        </p:txBody>
      </p:sp>
      <p:sp>
        <p:nvSpPr>
          <p:cNvPr id="5" name="TextBox 4">
            <a:extLst>
              <a:ext uri="{FF2B5EF4-FFF2-40B4-BE49-F238E27FC236}">
                <a16:creationId xmlns:a16="http://schemas.microsoft.com/office/drawing/2014/main" id="{B1070E82-F4E2-4562-B120-25C3334F2A02}"/>
              </a:ext>
            </a:extLst>
          </p:cNvPr>
          <p:cNvSpPr txBox="1"/>
          <p:nvPr/>
        </p:nvSpPr>
        <p:spPr>
          <a:xfrm>
            <a:off x="7869697" y="845764"/>
            <a:ext cx="3284557" cy="523220"/>
          </a:xfrm>
          <a:prstGeom prst="rect">
            <a:avLst/>
          </a:prstGeom>
          <a:noFill/>
        </p:spPr>
        <p:txBody>
          <a:bodyPr wrap="square" rtlCol="0">
            <a:spAutoFit/>
          </a:bodyPr>
          <a:lstStyle/>
          <a:p>
            <a:pPr algn="ctr"/>
            <a:r>
              <a:rPr lang="en-US" sz="2800" dirty="0">
                <a:solidFill>
                  <a:srgbClr val="00B0F0"/>
                </a:solidFill>
              </a:rPr>
              <a:t>CRREL Testing Facility</a:t>
            </a:r>
          </a:p>
        </p:txBody>
      </p:sp>
      <p:pic>
        <p:nvPicPr>
          <p:cNvPr id="13" name="Picture 12" descr="A picture containing outdoor, snow, monitor, man&#10;&#10;Description automatically generated">
            <a:extLst>
              <a:ext uri="{FF2B5EF4-FFF2-40B4-BE49-F238E27FC236}">
                <a16:creationId xmlns:a16="http://schemas.microsoft.com/office/drawing/2014/main" id="{D81DAD98-7F51-4EDE-AE91-E20E3FD22811}"/>
              </a:ext>
            </a:extLst>
          </p:cNvPr>
          <p:cNvPicPr>
            <a:picLocks noChangeAspect="1"/>
          </p:cNvPicPr>
          <p:nvPr/>
        </p:nvPicPr>
        <p:blipFill rotWithShape="1">
          <a:blip r:embed="rId3">
            <a:extLst>
              <a:ext uri="{28A0092B-C50C-407E-A947-70E740481C1C}">
                <a14:useLocalDpi xmlns:a14="http://schemas.microsoft.com/office/drawing/2010/main" val="0"/>
              </a:ext>
            </a:extLst>
          </a:blip>
          <a:srcRect t="37730" b="37924"/>
          <a:stretch/>
        </p:blipFill>
        <p:spPr>
          <a:xfrm>
            <a:off x="7033964" y="1311680"/>
            <a:ext cx="5095816" cy="2686388"/>
          </a:xfrm>
          <a:prstGeom prst="rect">
            <a:avLst/>
          </a:prstGeom>
        </p:spPr>
      </p:pic>
      <p:pic>
        <p:nvPicPr>
          <p:cNvPr id="4" name="Picture 3" descr="A picture containing outdoor, water, bird, light&#10;&#10;Description automatically generated">
            <a:extLst>
              <a:ext uri="{FF2B5EF4-FFF2-40B4-BE49-F238E27FC236}">
                <a16:creationId xmlns:a16="http://schemas.microsoft.com/office/drawing/2014/main" id="{6099B90C-7C4C-422A-96C9-7F9882605B1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3050"/>
          <a:stretch/>
        </p:blipFill>
        <p:spPr>
          <a:xfrm>
            <a:off x="7033964" y="4061416"/>
            <a:ext cx="5076972" cy="2463016"/>
          </a:xfrm>
          <a:prstGeom prst="rect">
            <a:avLst/>
          </a:prstGeom>
        </p:spPr>
      </p:pic>
      <p:sp>
        <p:nvSpPr>
          <p:cNvPr id="7" name="Text Placeholder 3">
            <a:extLst>
              <a:ext uri="{FF2B5EF4-FFF2-40B4-BE49-F238E27FC236}">
                <a16:creationId xmlns:a16="http://schemas.microsoft.com/office/drawing/2014/main" id="{EB7FF6F4-CE39-4F4C-A637-6E3F63A35F1C}"/>
              </a:ext>
            </a:extLst>
          </p:cNvPr>
          <p:cNvSpPr txBox="1">
            <a:spLocks/>
          </p:cNvSpPr>
          <p:nvPr/>
        </p:nvSpPr>
        <p:spPr>
          <a:xfrm>
            <a:off x="7776219" y="5397588"/>
            <a:ext cx="3611306" cy="146041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solidFill>
                  <a:schemeClr val="bg1"/>
                </a:solidFill>
              </a:rPr>
              <a:t>Study designs included:</a:t>
            </a:r>
          </a:p>
          <a:p>
            <a:pPr marL="342900" indent="-342900">
              <a:buFont typeface="Arial" panose="020B0604020202020204" pitchFamily="34" charset="0"/>
              <a:buChar char="•"/>
            </a:pPr>
            <a:r>
              <a:rPr lang="en-US" sz="2000" b="1" dirty="0">
                <a:solidFill>
                  <a:schemeClr val="bg1"/>
                </a:solidFill>
              </a:rPr>
              <a:t>6 test regions, 1m x 1m</a:t>
            </a:r>
          </a:p>
          <a:p>
            <a:pPr marL="342900" indent="-342900">
              <a:buFont typeface="Arial" panose="020B0604020202020204" pitchFamily="34" charset="0"/>
              <a:buChar char="•"/>
            </a:pPr>
            <a:r>
              <a:rPr lang="en-US" sz="2000" b="1" dirty="0">
                <a:solidFill>
                  <a:schemeClr val="bg1"/>
                </a:solidFill>
              </a:rPr>
              <a:t>1 oil type, ANS</a:t>
            </a:r>
            <a:endParaRPr lang="en-US" sz="2200" b="1" dirty="0">
              <a:solidFill>
                <a:schemeClr val="bg1"/>
              </a:solidFill>
            </a:endParaRPr>
          </a:p>
          <a:p>
            <a:pPr marL="285750" lvl="1" indent="-285750"/>
            <a:endParaRPr lang="en-US" sz="2200" dirty="0">
              <a:solidFill>
                <a:schemeClr val="bg1"/>
              </a:solidFill>
            </a:endParaRPr>
          </a:p>
          <a:p>
            <a:pPr marL="285750" lvl="1" indent="-285750"/>
            <a:endParaRPr lang="en-US" sz="2200" dirty="0">
              <a:solidFill>
                <a:schemeClr val="bg1"/>
              </a:solidFill>
            </a:endParaRPr>
          </a:p>
          <a:p>
            <a:pPr marL="342900" indent="-342900">
              <a:buFont typeface="Arial" panose="020B0604020202020204" pitchFamily="34" charset="0"/>
              <a:buChar char="•"/>
            </a:pPr>
            <a:endParaRPr lang="en-US" sz="2200" dirty="0">
              <a:solidFill>
                <a:schemeClr val="bg1"/>
              </a:solidFill>
            </a:endParaRPr>
          </a:p>
        </p:txBody>
      </p:sp>
      <p:sp>
        <p:nvSpPr>
          <p:cNvPr id="9" name="Rectangle 8">
            <a:extLst>
              <a:ext uri="{FF2B5EF4-FFF2-40B4-BE49-F238E27FC236}">
                <a16:creationId xmlns:a16="http://schemas.microsoft.com/office/drawing/2014/main" id="{6068FE0C-86C4-4E7C-BAD1-DF8F0F18E8F2}"/>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1112762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429" y="479969"/>
            <a:ext cx="9072168" cy="677534"/>
          </a:xfrm>
        </p:spPr>
        <p:txBody>
          <a:bodyPr>
            <a:normAutofit/>
          </a:bodyPr>
          <a:lstStyle/>
          <a:p>
            <a:r>
              <a:rPr lang="en-US" altLang="en-US" dirty="0"/>
              <a:t>Marine IP: Progress on Metrics</a:t>
            </a:r>
            <a:endParaRPr lang="en-US" dirty="0"/>
          </a:p>
        </p:txBody>
      </p:sp>
      <p:sp>
        <p:nvSpPr>
          <p:cNvPr id="8" name="Text Placeholder 3"/>
          <p:cNvSpPr txBox="1">
            <a:spLocks/>
          </p:cNvSpPr>
          <p:nvPr/>
        </p:nvSpPr>
        <p:spPr>
          <a:xfrm>
            <a:off x="392220" y="1159545"/>
            <a:ext cx="9072168" cy="4417473"/>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400" b="1" dirty="0">
                <a:solidFill>
                  <a:srgbClr val="00B0F0"/>
                </a:solidFill>
              </a:rPr>
              <a:t>Project Metrics: </a:t>
            </a:r>
          </a:p>
          <a:p>
            <a:pPr marL="342900" indent="-342900">
              <a:spcBef>
                <a:spcPts val="600"/>
              </a:spcBef>
              <a:buFont typeface="Arial" panose="020B0604020202020204" pitchFamily="34" charset="0"/>
              <a:buChar char="•"/>
            </a:pPr>
            <a:r>
              <a:rPr lang="en-US" sz="2200" dirty="0"/>
              <a:t>Document spectral signatures of tested polarizable materials with reliable accuracy:  </a:t>
            </a:r>
            <a:r>
              <a:rPr lang="en-US" sz="2200" b="1" dirty="0">
                <a:solidFill>
                  <a:srgbClr val="FFFF00"/>
                </a:solidFill>
              </a:rPr>
              <a:t>Lab Testing on hold, COVID-19 lab closure</a:t>
            </a:r>
          </a:p>
          <a:p>
            <a:pPr marL="342900" indent="-342900">
              <a:spcBef>
                <a:spcPts val="600"/>
              </a:spcBef>
              <a:buFont typeface="Arial" panose="020B0604020202020204" pitchFamily="34" charset="0"/>
              <a:buChar char="•"/>
            </a:pPr>
            <a:r>
              <a:rPr lang="en-US" sz="2200" dirty="0"/>
              <a:t>Quantify minimum detectable concentrations of specified polarizable materials: </a:t>
            </a:r>
            <a:r>
              <a:rPr lang="en-US" sz="2200" b="1" dirty="0">
                <a:solidFill>
                  <a:srgbClr val="FFFF00"/>
                </a:solidFill>
              </a:rPr>
              <a:t>Lab Testing on hold, COVID-19 lab closure</a:t>
            </a:r>
          </a:p>
          <a:p>
            <a:pPr marL="342900" indent="-342900">
              <a:spcBef>
                <a:spcPts val="600"/>
              </a:spcBef>
              <a:buFont typeface="Arial" panose="020B0604020202020204" pitchFamily="34" charset="0"/>
              <a:buChar char="•"/>
            </a:pPr>
            <a:r>
              <a:rPr lang="en-US" sz="2200" dirty="0"/>
              <a:t>Specify distances for minimum concentration detections: </a:t>
            </a:r>
            <a:r>
              <a:rPr lang="en-US" sz="2200" b="1" dirty="0">
                <a:solidFill>
                  <a:srgbClr val="FFFF00"/>
                </a:solidFill>
              </a:rPr>
              <a:t>In Progress</a:t>
            </a:r>
            <a:endParaRPr lang="en-US" sz="2200" dirty="0"/>
          </a:p>
          <a:p>
            <a:pPr marL="342900" indent="-342900">
              <a:spcBef>
                <a:spcPts val="600"/>
              </a:spcBef>
              <a:buFont typeface="Arial" panose="020B0604020202020204" pitchFamily="34" charset="0"/>
              <a:buChar char="•"/>
            </a:pPr>
            <a:r>
              <a:rPr lang="en-US" sz="2200" dirty="0"/>
              <a:t>Percentage of blind targets found with Marine IP: </a:t>
            </a:r>
            <a:r>
              <a:rPr lang="en-US" sz="2200" b="1" dirty="0">
                <a:solidFill>
                  <a:srgbClr val="FFFF00"/>
                </a:solidFill>
              </a:rPr>
              <a:t>Q4, Data Processing</a:t>
            </a:r>
          </a:p>
          <a:p>
            <a:pPr marL="342900" indent="-342900">
              <a:spcBef>
                <a:spcPts val="600"/>
              </a:spcBef>
              <a:buFont typeface="Arial" panose="020B0604020202020204" pitchFamily="34" charset="0"/>
              <a:buChar char="•"/>
            </a:pPr>
            <a:r>
              <a:rPr lang="en-US" sz="2200" dirty="0"/>
              <a:t>Percentage of known hydrocarbons found at designated test site vs. documented (mapped) contaminant extent: </a:t>
            </a:r>
            <a:r>
              <a:rPr lang="en-US" sz="2200" b="1" dirty="0">
                <a:solidFill>
                  <a:srgbClr val="FFFF00"/>
                </a:solidFill>
              </a:rPr>
              <a:t>Q4, Data Processing</a:t>
            </a:r>
            <a:endParaRPr lang="en-US" sz="2200" dirty="0"/>
          </a:p>
          <a:p>
            <a:pPr marL="342900" indent="-342900">
              <a:spcBef>
                <a:spcPts val="600"/>
              </a:spcBef>
              <a:buFont typeface="Arial" panose="020B0604020202020204" pitchFamily="34" charset="0"/>
              <a:buChar char="•"/>
            </a:pPr>
            <a:r>
              <a:rPr lang="en-US" sz="2200" dirty="0"/>
              <a:t>Percentage of uptime vs. total active survey time during open-water surveys:   </a:t>
            </a:r>
            <a:r>
              <a:rPr lang="en-US" sz="2200" b="1" dirty="0">
                <a:solidFill>
                  <a:srgbClr val="FFFF00"/>
                </a:solidFill>
              </a:rPr>
              <a:t>Q4, Data Processing</a:t>
            </a:r>
            <a:endParaRPr lang="en-US" sz="2200" dirty="0"/>
          </a:p>
          <a:p>
            <a:endParaRPr lang="en-US" dirty="0"/>
          </a:p>
        </p:txBody>
      </p:sp>
      <p:pic>
        <p:nvPicPr>
          <p:cNvPr id="11" name="Picture 10">
            <a:extLst>
              <a:ext uri="{FF2B5EF4-FFF2-40B4-BE49-F238E27FC236}">
                <a16:creationId xmlns:a16="http://schemas.microsoft.com/office/drawing/2014/main" id="{36B3D30D-D9C9-442C-A080-12B23C41539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915" t="-2256" r="17258" b="26058"/>
          <a:stretch/>
        </p:blipFill>
        <p:spPr>
          <a:xfrm rot="5400000">
            <a:off x="8949896" y="1591045"/>
            <a:ext cx="3666996" cy="2958799"/>
          </a:xfrm>
          <a:prstGeom prst="rect">
            <a:avLst/>
          </a:prstGeom>
        </p:spPr>
      </p:pic>
      <p:sp>
        <p:nvSpPr>
          <p:cNvPr id="7" name="Rectangle 6">
            <a:extLst>
              <a:ext uri="{FF2B5EF4-FFF2-40B4-BE49-F238E27FC236}">
                <a16:creationId xmlns:a16="http://schemas.microsoft.com/office/drawing/2014/main" id="{2DE99CAE-AC2C-45E9-8C9C-2CBE74B6302A}"/>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27750556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429" y="429865"/>
            <a:ext cx="9072168" cy="725661"/>
          </a:xfrm>
        </p:spPr>
        <p:txBody>
          <a:bodyPr>
            <a:normAutofit/>
          </a:bodyPr>
          <a:lstStyle/>
          <a:p>
            <a:r>
              <a:rPr lang="en-US" altLang="en-US" dirty="0"/>
              <a:t>Marine IP: Progress on Metrics</a:t>
            </a:r>
            <a:endParaRPr lang="en-US" dirty="0"/>
          </a:p>
        </p:txBody>
      </p:sp>
      <p:sp>
        <p:nvSpPr>
          <p:cNvPr id="8" name="Text Placeholder 3"/>
          <p:cNvSpPr txBox="1">
            <a:spLocks/>
          </p:cNvSpPr>
          <p:nvPr/>
        </p:nvSpPr>
        <p:spPr>
          <a:xfrm>
            <a:off x="394988" y="1157568"/>
            <a:ext cx="11624284" cy="440847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400" b="1" dirty="0">
                <a:solidFill>
                  <a:srgbClr val="00B0F0"/>
                </a:solidFill>
              </a:rPr>
              <a:t>Project Metrics: </a:t>
            </a:r>
          </a:p>
          <a:p>
            <a:pPr marL="342900" indent="-342900">
              <a:spcBef>
                <a:spcPts val="600"/>
              </a:spcBef>
              <a:buFont typeface="Arial" panose="020B0604020202020204" pitchFamily="34" charset="0"/>
              <a:buChar char="•"/>
            </a:pPr>
            <a:r>
              <a:rPr lang="en-US" sz="2200" dirty="0"/>
              <a:t>Examine capability of Marine IP to concurrently detect other submerged materials during hydrocarbons surveys:  </a:t>
            </a:r>
            <a:r>
              <a:rPr lang="en-US" sz="2200" b="1" dirty="0">
                <a:solidFill>
                  <a:srgbClr val="FFFF00"/>
                </a:solidFill>
              </a:rPr>
              <a:t>In Progress</a:t>
            </a:r>
          </a:p>
          <a:p>
            <a:pPr marL="342900" indent="-342900">
              <a:spcBef>
                <a:spcPts val="600"/>
              </a:spcBef>
              <a:buFont typeface="Arial" panose="020B0604020202020204" pitchFamily="34" charset="0"/>
              <a:buChar char="•"/>
            </a:pPr>
            <a:r>
              <a:rPr lang="en-US" sz="2200" dirty="0"/>
              <a:t>Determine the capability and effectiveness of detecting oil in broken ice: </a:t>
            </a:r>
            <a:r>
              <a:rPr lang="en-US" sz="2200" b="1" dirty="0">
                <a:solidFill>
                  <a:srgbClr val="FFFF00"/>
                </a:solidFill>
              </a:rPr>
              <a:t>In Progress</a:t>
            </a:r>
          </a:p>
          <a:p>
            <a:pPr marL="342900" indent="-342900">
              <a:spcBef>
                <a:spcPts val="600"/>
              </a:spcBef>
              <a:buFont typeface="Arial" panose="020B0604020202020204" pitchFamily="34" charset="0"/>
              <a:buChar char="•"/>
            </a:pPr>
            <a:r>
              <a:rPr lang="en-US" sz="2200" dirty="0"/>
              <a:t>Determine what concentrations of ice formations (e.g. slush, broken, full ice sheet, etc.) allow effective hydrocarbon detection: </a:t>
            </a:r>
            <a:r>
              <a:rPr lang="en-US" sz="2200" b="1" dirty="0">
                <a:solidFill>
                  <a:srgbClr val="FFFF00"/>
                </a:solidFill>
              </a:rPr>
              <a:t>In Progress</a:t>
            </a:r>
          </a:p>
          <a:p>
            <a:pPr marL="342900" indent="-342900">
              <a:spcBef>
                <a:spcPts val="600"/>
              </a:spcBef>
              <a:buFont typeface="Arial" panose="020B0604020202020204" pitchFamily="34" charset="0"/>
              <a:buChar char="•"/>
            </a:pPr>
            <a:r>
              <a:rPr lang="en-US" sz="2200" dirty="0"/>
              <a:t>Determine the limit of detection in ice formations: </a:t>
            </a:r>
            <a:r>
              <a:rPr lang="en-US" sz="2200" b="1" dirty="0">
                <a:solidFill>
                  <a:srgbClr val="FFFF00"/>
                </a:solidFill>
              </a:rPr>
              <a:t>In Progress </a:t>
            </a:r>
          </a:p>
          <a:p>
            <a:pPr marL="342900" indent="-342900">
              <a:spcBef>
                <a:spcPts val="600"/>
              </a:spcBef>
              <a:buFont typeface="Arial" panose="020B0604020202020204" pitchFamily="34" charset="0"/>
              <a:buChar char="•"/>
            </a:pPr>
            <a:r>
              <a:rPr lang="en-US" sz="2200" dirty="0"/>
              <a:t>Determine size of interstitial space of ice in which petroleum is detectable: </a:t>
            </a:r>
            <a:r>
              <a:rPr lang="en-US" sz="2200" b="1" dirty="0">
                <a:solidFill>
                  <a:srgbClr val="FFFF00"/>
                </a:solidFill>
              </a:rPr>
              <a:t>In Progress</a:t>
            </a:r>
          </a:p>
          <a:p>
            <a:pPr marL="342900" indent="-342900">
              <a:spcBef>
                <a:spcPts val="600"/>
              </a:spcBef>
              <a:buFont typeface="Arial" panose="020B0604020202020204" pitchFamily="34" charset="0"/>
              <a:buChar char="•"/>
            </a:pPr>
            <a:r>
              <a:rPr lang="en-US" sz="2200" dirty="0"/>
              <a:t>Examine if ice formation or interstitial volume affects detectable concentrations: </a:t>
            </a:r>
            <a:r>
              <a:rPr lang="en-US" sz="2200" b="1" dirty="0">
                <a:solidFill>
                  <a:srgbClr val="FFFF00"/>
                </a:solidFill>
              </a:rPr>
              <a:t>In Progress</a:t>
            </a:r>
          </a:p>
          <a:p>
            <a:pPr marL="342900" indent="-342900">
              <a:spcBef>
                <a:spcPts val="600"/>
              </a:spcBef>
              <a:buFont typeface="Arial" panose="020B0604020202020204" pitchFamily="34" charset="0"/>
              <a:buChar char="•"/>
            </a:pPr>
            <a:r>
              <a:rPr lang="en-US" sz="2200" dirty="0"/>
              <a:t>Examine if different types of hydrocarbons affect the ability to detect in broken ice: </a:t>
            </a:r>
            <a:r>
              <a:rPr lang="en-US" sz="2200" b="1" dirty="0">
                <a:solidFill>
                  <a:srgbClr val="FFFF00"/>
                </a:solidFill>
              </a:rPr>
              <a:t>In Progress </a:t>
            </a:r>
            <a:endParaRPr lang="en-US" sz="2200" dirty="0"/>
          </a:p>
          <a:p>
            <a:endParaRPr lang="en-US" dirty="0"/>
          </a:p>
        </p:txBody>
      </p:sp>
      <p:sp>
        <p:nvSpPr>
          <p:cNvPr id="6" name="Rectangle 5">
            <a:extLst>
              <a:ext uri="{FF2B5EF4-FFF2-40B4-BE49-F238E27FC236}">
                <a16:creationId xmlns:a16="http://schemas.microsoft.com/office/drawing/2014/main" id="{E37B68AD-C1C1-41DE-AB26-E88922145E83}"/>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39036476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9"/>
            <a:ext cx="9072168" cy="719483"/>
          </a:xfrm>
        </p:spPr>
        <p:txBody>
          <a:bodyPr>
            <a:normAutofit/>
          </a:bodyPr>
          <a:lstStyle/>
          <a:p>
            <a:r>
              <a:rPr lang="en-US" altLang="en-US" dirty="0"/>
              <a:t>Marine IP: Progress on Outcomes/Outputs</a:t>
            </a:r>
            <a:endParaRPr lang="en-US" dirty="0"/>
          </a:p>
        </p:txBody>
      </p:sp>
      <p:sp>
        <p:nvSpPr>
          <p:cNvPr id="8" name="Text Placeholder 3"/>
          <p:cNvSpPr txBox="1">
            <a:spLocks/>
          </p:cNvSpPr>
          <p:nvPr/>
        </p:nvSpPr>
        <p:spPr>
          <a:xfrm>
            <a:off x="438319" y="1208902"/>
            <a:ext cx="7655400" cy="444019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spcBef>
                <a:spcPts val="600"/>
              </a:spcBef>
              <a:buFont typeface="Arial" panose="020B0604020202020204" pitchFamily="34" charset="0"/>
              <a:buChar char="•"/>
            </a:pPr>
            <a:r>
              <a:rPr lang="en-US" sz="2200" dirty="0"/>
              <a:t>Integrate Open Water Cable and transmitters/receivers into Marine IP control system: </a:t>
            </a:r>
            <a:r>
              <a:rPr lang="en-US" sz="2200" b="1" dirty="0">
                <a:solidFill>
                  <a:srgbClr val="00FF00"/>
                </a:solidFill>
              </a:rPr>
              <a:t>Complete</a:t>
            </a:r>
          </a:p>
          <a:p>
            <a:pPr marL="285750" indent="-285750">
              <a:spcBef>
                <a:spcPts val="600"/>
              </a:spcBef>
              <a:buFont typeface="Arial" panose="020B0604020202020204" pitchFamily="34" charset="0"/>
              <a:buChar char="•"/>
            </a:pPr>
            <a:r>
              <a:rPr lang="en-US" sz="2200" dirty="0"/>
              <a:t>Design an Ice Cable to be tested in a simulated ice environment: </a:t>
            </a:r>
            <a:r>
              <a:rPr lang="en-US" sz="2200" b="1" dirty="0">
                <a:solidFill>
                  <a:srgbClr val="00FF00"/>
                </a:solidFill>
              </a:rPr>
              <a:t>Complete </a:t>
            </a:r>
          </a:p>
          <a:p>
            <a:pPr marL="285750" indent="-285750">
              <a:spcBef>
                <a:spcPts val="600"/>
              </a:spcBef>
              <a:buFont typeface="Arial" panose="020B0604020202020204" pitchFamily="34" charset="0"/>
              <a:buChar char="•"/>
            </a:pPr>
            <a:r>
              <a:rPr lang="en-US" sz="2200" dirty="0"/>
              <a:t>Construct and beach test Ice Cable: </a:t>
            </a:r>
            <a:r>
              <a:rPr lang="en-US" sz="2200" b="1" dirty="0">
                <a:solidFill>
                  <a:srgbClr val="00FF00"/>
                </a:solidFill>
              </a:rPr>
              <a:t>Complete</a:t>
            </a:r>
          </a:p>
          <a:p>
            <a:pPr marL="285750" indent="-285750">
              <a:spcBef>
                <a:spcPts val="600"/>
              </a:spcBef>
              <a:buFont typeface="Arial" panose="020B0604020202020204" pitchFamily="34" charset="0"/>
              <a:buChar char="•"/>
            </a:pPr>
            <a:r>
              <a:rPr lang="en-US" sz="2200" dirty="0"/>
              <a:t>Integrate Ice Cable and transmitters/receivers into Marine IP control system: </a:t>
            </a:r>
            <a:r>
              <a:rPr lang="en-US" sz="2200" b="1" dirty="0">
                <a:solidFill>
                  <a:srgbClr val="00FF00"/>
                </a:solidFill>
              </a:rPr>
              <a:t>Complete </a:t>
            </a:r>
            <a:endParaRPr lang="en-US" sz="2200" dirty="0"/>
          </a:p>
          <a:p>
            <a:pPr marL="285750" lvl="0" indent="-285750">
              <a:spcBef>
                <a:spcPts val="600"/>
              </a:spcBef>
              <a:buFont typeface="Arial" panose="020B0604020202020204" pitchFamily="34" charset="0"/>
              <a:buChar char="•"/>
            </a:pPr>
            <a:r>
              <a:rPr lang="en-US" sz="2200" dirty="0"/>
              <a:t>Provide preliminary tests in open water environment: </a:t>
            </a:r>
            <a:r>
              <a:rPr lang="en-US" sz="2200" b="1" dirty="0">
                <a:solidFill>
                  <a:srgbClr val="FFFF00"/>
                </a:solidFill>
              </a:rPr>
              <a:t>Open Water Survey Data Processing</a:t>
            </a:r>
            <a:endParaRPr lang="en-US" sz="2200" dirty="0"/>
          </a:p>
          <a:p>
            <a:pPr marL="285750" lvl="0" indent="-285750">
              <a:spcBef>
                <a:spcPts val="600"/>
              </a:spcBef>
              <a:buFont typeface="Arial" panose="020B0604020202020204" pitchFamily="34" charset="0"/>
              <a:buChar char="•"/>
            </a:pPr>
            <a:r>
              <a:rPr lang="en-US" sz="2200" dirty="0"/>
              <a:t>Provide boat-based Marine IP test results in open water environment: </a:t>
            </a:r>
            <a:r>
              <a:rPr lang="en-US" sz="2200" b="1" dirty="0">
                <a:solidFill>
                  <a:srgbClr val="FFFF00"/>
                </a:solidFill>
              </a:rPr>
              <a:t>Open Water Survey Data Processing</a:t>
            </a:r>
            <a:endParaRPr lang="en-US" sz="2200" dirty="0"/>
          </a:p>
          <a:p>
            <a:pPr marL="285750" lvl="0" indent="-285750">
              <a:buFont typeface="Arial" panose="020B0604020202020204" pitchFamily="34" charset="0"/>
              <a:buChar char="•"/>
            </a:pPr>
            <a:endParaRPr lang="en-US" sz="2200" dirty="0"/>
          </a:p>
          <a:p>
            <a:endParaRPr lang="en-US" dirty="0"/>
          </a:p>
        </p:txBody>
      </p:sp>
      <p:pic>
        <p:nvPicPr>
          <p:cNvPr id="17" name="Picture 16" descr="A picture containing table, window, chair, sitting&#10;&#10;Description automatically generated">
            <a:extLst>
              <a:ext uri="{FF2B5EF4-FFF2-40B4-BE49-F238E27FC236}">
                <a16:creationId xmlns:a16="http://schemas.microsoft.com/office/drawing/2014/main" id="{AF505BCA-A5CF-4711-8EBC-7EF01EB51B7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12" r="57131" b="1"/>
          <a:stretch/>
        </p:blipFill>
        <p:spPr>
          <a:xfrm>
            <a:off x="9014255" y="881440"/>
            <a:ext cx="2652452" cy="3017169"/>
          </a:xfrm>
          <a:prstGeom prst="rect">
            <a:avLst/>
          </a:prstGeom>
        </p:spPr>
      </p:pic>
      <p:pic>
        <p:nvPicPr>
          <p:cNvPr id="15" name="Picture 14" descr="A picture containing outdoor, man, vehicle, water&#10;&#10;Description automatically generated">
            <a:extLst>
              <a:ext uri="{FF2B5EF4-FFF2-40B4-BE49-F238E27FC236}">
                <a16:creationId xmlns:a16="http://schemas.microsoft.com/office/drawing/2014/main" id="{E14CC0DA-E9D0-475F-868D-EF4CEDFC9A0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937" r="14054"/>
          <a:stretch/>
        </p:blipFill>
        <p:spPr>
          <a:xfrm>
            <a:off x="7821827" y="3345822"/>
            <a:ext cx="4116725" cy="3072628"/>
          </a:xfrm>
          <a:prstGeom prst="rect">
            <a:avLst/>
          </a:prstGeom>
        </p:spPr>
      </p:pic>
      <p:sp>
        <p:nvSpPr>
          <p:cNvPr id="9" name="Rectangle 8">
            <a:extLst>
              <a:ext uri="{FF2B5EF4-FFF2-40B4-BE49-F238E27FC236}">
                <a16:creationId xmlns:a16="http://schemas.microsoft.com/office/drawing/2014/main" id="{53FFB934-6940-45CA-8F5F-2FC3012C4A8D}"/>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26510904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A61B79-CC28-4169-841E-0D00590365B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50" t="5972" r="1409" b="21347"/>
          <a:stretch/>
        </p:blipFill>
        <p:spPr>
          <a:xfrm>
            <a:off x="7996710" y="4312748"/>
            <a:ext cx="4177971" cy="2127913"/>
          </a:xfrm>
          <a:prstGeom prst="rect">
            <a:avLst/>
          </a:prstGeom>
        </p:spPr>
      </p:pic>
      <p:sp>
        <p:nvSpPr>
          <p:cNvPr id="2" name="Title 1"/>
          <p:cNvSpPr>
            <a:spLocks noGrp="1"/>
          </p:cNvSpPr>
          <p:nvPr>
            <p:ph type="title"/>
          </p:nvPr>
        </p:nvSpPr>
        <p:spPr>
          <a:xfrm>
            <a:off x="350692" y="417339"/>
            <a:ext cx="9072168" cy="750375"/>
          </a:xfrm>
        </p:spPr>
        <p:txBody>
          <a:bodyPr>
            <a:normAutofit/>
          </a:bodyPr>
          <a:lstStyle/>
          <a:p>
            <a:r>
              <a:rPr lang="en-US" altLang="en-US" dirty="0"/>
              <a:t>Marine IP: Progress on Outcomes/Outputs (Cont.)</a:t>
            </a:r>
            <a:endParaRPr lang="en-US" dirty="0"/>
          </a:p>
        </p:txBody>
      </p:sp>
      <p:sp>
        <p:nvSpPr>
          <p:cNvPr id="8" name="Text Placeholder 3"/>
          <p:cNvSpPr txBox="1">
            <a:spLocks/>
          </p:cNvSpPr>
          <p:nvPr/>
        </p:nvSpPr>
        <p:spPr>
          <a:xfrm>
            <a:off x="444497" y="1167714"/>
            <a:ext cx="7680071" cy="4255872"/>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Bef>
                <a:spcPts val="600"/>
              </a:spcBef>
              <a:buFont typeface="Arial" panose="020B0604020202020204" pitchFamily="34" charset="0"/>
              <a:buChar char="•"/>
            </a:pPr>
            <a:r>
              <a:rPr lang="en-US" sz="2200" dirty="0"/>
              <a:t>Provide test results for Open Water Cable: </a:t>
            </a:r>
            <a:r>
              <a:rPr lang="en-US" sz="2200" b="1" dirty="0">
                <a:solidFill>
                  <a:srgbClr val="FFFF00"/>
                </a:solidFill>
              </a:rPr>
              <a:t>Open Water Survey Data Processing</a:t>
            </a:r>
          </a:p>
          <a:p>
            <a:pPr marL="285750" indent="-285750">
              <a:spcBef>
                <a:spcPts val="600"/>
              </a:spcBef>
              <a:buFont typeface="Arial" panose="020B0604020202020204" pitchFamily="34" charset="0"/>
              <a:buChar char="•"/>
            </a:pPr>
            <a:r>
              <a:rPr lang="en-US" sz="2200" dirty="0"/>
              <a:t>Provide the spectral signature information of selected target contaminants: </a:t>
            </a:r>
            <a:r>
              <a:rPr lang="en-US" sz="2200" b="1" dirty="0">
                <a:solidFill>
                  <a:srgbClr val="FFFF00"/>
                </a:solidFill>
              </a:rPr>
              <a:t>In Progress, Lab Testing on hold</a:t>
            </a:r>
          </a:p>
          <a:p>
            <a:pPr marL="285750" indent="-285750">
              <a:spcBef>
                <a:spcPts val="600"/>
              </a:spcBef>
              <a:buFont typeface="Arial" panose="020B0604020202020204" pitchFamily="34" charset="0"/>
              <a:buChar char="•"/>
            </a:pPr>
            <a:r>
              <a:rPr lang="en-US" sz="2200" dirty="0"/>
              <a:t>Provide preliminary CRREL tank baseline detection tests results: </a:t>
            </a:r>
            <a:r>
              <a:rPr lang="en-US" sz="2200" b="1" dirty="0">
                <a:solidFill>
                  <a:srgbClr val="FFFF00"/>
                </a:solidFill>
              </a:rPr>
              <a:t>In Progress, Lab Testing on hold </a:t>
            </a:r>
          </a:p>
          <a:p>
            <a:pPr marL="285750" indent="-285750">
              <a:spcBef>
                <a:spcPts val="600"/>
              </a:spcBef>
              <a:buFont typeface="Arial" panose="020B0604020202020204" pitchFamily="34" charset="0"/>
              <a:buChar char="•"/>
            </a:pPr>
            <a:r>
              <a:rPr lang="en-US" sz="2200" dirty="0"/>
              <a:t>Provide oil-in-ice simulated test results from CRREL tank facility for detection of hydrocarbons under and encapsulated within ice: </a:t>
            </a:r>
            <a:r>
              <a:rPr lang="en-US" sz="2200" b="1" dirty="0">
                <a:solidFill>
                  <a:srgbClr val="FFFF00"/>
                </a:solidFill>
              </a:rPr>
              <a:t>In Progress, Lab Testing on hold </a:t>
            </a:r>
          </a:p>
          <a:p>
            <a:pPr marL="285750" indent="-285750">
              <a:spcBef>
                <a:spcPts val="600"/>
              </a:spcBef>
              <a:buFont typeface="Arial" panose="020B0604020202020204" pitchFamily="34" charset="0"/>
              <a:buChar char="•"/>
            </a:pPr>
            <a:r>
              <a:rPr lang="en-US" sz="2200" dirty="0"/>
              <a:t>Provide preliminary engineering specifications for integrating a Marine IP system onto an AUV/UAV system for potential deployment in sea ice conditions : </a:t>
            </a:r>
            <a:r>
              <a:rPr lang="en-US" sz="2200" b="1" dirty="0">
                <a:solidFill>
                  <a:srgbClr val="FFFF00"/>
                </a:solidFill>
              </a:rPr>
              <a:t>Q4</a:t>
            </a:r>
            <a:endParaRPr lang="en-US" sz="2200" dirty="0"/>
          </a:p>
          <a:p>
            <a:endParaRPr lang="en-US" dirty="0"/>
          </a:p>
        </p:txBody>
      </p:sp>
      <p:pic>
        <p:nvPicPr>
          <p:cNvPr id="6" name="Picture 5" descr="A picture containing sitting, computer, desk, table&#10;&#10;Description automatically generated">
            <a:extLst>
              <a:ext uri="{FF2B5EF4-FFF2-40B4-BE49-F238E27FC236}">
                <a16:creationId xmlns:a16="http://schemas.microsoft.com/office/drawing/2014/main" id="{4514FEB0-6E04-4B0F-8684-69C19BB61AC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338" t="9738" r="4590" b="12967"/>
          <a:stretch/>
        </p:blipFill>
        <p:spPr>
          <a:xfrm>
            <a:off x="8374791" y="1883379"/>
            <a:ext cx="3549666" cy="2336453"/>
          </a:xfrm>
          <a:prstGeom prst="rect">
            <a:avLst/>
          </a:prstGeom>
        </p:spPr>
      </p:pic>
      <p:sp>
        <p:nvSpPr>
          <p:cNvPr id="9" name="Rectangle 8">
            <a:extLst>
              <a:ext uri="{FF2B5EF4-FFF2-40B4-BE49-F238E27FC236}">
                <a16:creationId xmlns:a16="http://schemas.microsoft.com/office/drawing/2014/main" id="{7CE50C7D-2CA9-4D33-B8A7-2415A0497A58}"/>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24668631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B058C5CB-9AB6-471D-B1A6-B7D98114AB09}"/>
              </a:ext>
            </a:extLst>
          </p:cNvPr>
          <p:cNvGrpSpPr/>
          <p:nvPr/>
        </p:nvGrpSpPr>
        <p:grpSpPr>
          <a:xfrm>
            <a:off x="4095649" y="3705428"/>
            <a:ext cx="2263243" cy="2288592"/>
            <a:chOff x="7035413" y="1233517"/>
            <a:chExt cx="3621273" cy="3690595"/>
          </a:xfrm>
        </p:grpSpPr>
        <p:pic>
          <p:nvPicPr>
            <p:cNvPr id="15" name="Picture 14" descr="District 13">
              <a:extLst>
                <a:ext uri="{FF2B5EF4-FFF2-40B4-BE49-F238E27FC236}">
                  <a16:creationId xmlns:a16="http://schemas.microsoft.com/office/drawing/2014/main" id="{C73F142E-2B69-4E49-9070-3F4101D9999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84909" y="2010819"/>
              <a:ext cx="2117142" cy="2117142"/>
            </a:xfrm>
            <a:prstGeom prst="rect">
              <a:avLst/>
            </a:prstGeom>
            <a:noFill/>
            <a:ln>
              <a:noFill/>
            </a:ln>
          </p:spPr>
        </p:pic>
        <p:sp>
          <p:nvSpPr>
            <p:cNvPr id="11" name="Circle: Hollow 10">
              <a:extLst>
                <a:ext uri="{FF2B5EF4-FFF2-40B4-BE49-F238E27FC236}">
                  <a16:creationId xmlns:a16="http://schemas.microsoft.com/office/drawing/2014/main" id="{A893C378-122B-4DC0-994B-D1F85FC5B3D3}"/>
                </a:ext>
              </a:extLst>
            </p:cNvPr>
            <p:cNvSpPr/>
            <p:nvPr/>
          </p:nvSpPr>
          <p:spPr>
            <a:xfrm>
              <a:off x="7035413" y="1233517"/>
              <a:ext cx="3621273" cy="3690595"/>
            </a:xfrm>
            <a:prstGeom prst="donut">
              <a:avLst>
                <a:gd name="adj" fmla="val 21474"/>
              </a:avLst>
            </a:prstGeom>
            <a:solidFill>
              <a:srgbClr val="2132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2" name="Title 1"/>
          <p:cNvSpPr>
            <a:spLocks noGrp="1"/>
          </p:cNvSpPr>
          <p:nvPr>
            <p:ph type="title"/>
          </p:nvPr>
        </p:nvSpPr>
        <p:spPr>
          <a:xfrm>
            <a:off x="350692" y="417339"/>
            <a:ext cx="9072168" cy="960582"/>
          </a:xfrm>
        </p:spPr>
        <p:txBody>
          <a:bodyPr>
            <a:normAutofit/>
          </a:bodyPr>
          <a:lstStyle/>
          <a:p>
            <a:r>
              <a:rPr lang="en-US" altLang="en-US" dirty="0"/>
              <a:t>Marine IP: </a:t>
            </a:r>
            <a:r>
              <a:rPr lang="en-US" dirty="0"/>
              <a:t>Update on feedback from Project Champion and other engagements</a:t>
            </a:r>
          </a:p>
        </p:txBody>
      </p:sp>
      <p:sp>
        <p:nvSpPr>
          <p:cNvPr id="8" name="Text Placeholder 3"/>
          <p:cNvSpPr txBox="1">
            <a:spLocks/>
          </p:cNvSpPr>
          <p:nvPr/>
        </p:nvSpPr>
        <p:spPr>
          <a:xfrm>
            <a:off x="444497" y="1442593"/>
            <a:ext cx="11549174"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2200" dirty="0"/>
              <a:t>Project update e-mail February 13, 2020</a:t>
            </a:r>
          </a:p>
          <a:p>
            <a:pPr marL="285750" indent="-285750">
              <a:buFont typeface="Arial" panose="020B0604020202020204" pitchFamily="34" charset="0"/>
              <a:buChar char="•"/>
            </a:pPr>
            <a:r>
              <a:rPr lang="en-US" sz="2200" dirty="0"/>
              <a:t>Next project check-in meeting anticipated for May 2020, as available.</a:t>
            </a:r>
          </a:p>
          <a:p>
            <a:pPr marL="285750" indent="-285750">
              <a:buFont typeface="Arial" panose="020B0604020202020204" pitchFamily="34" charset="0"/>
              <a:buChar char="•"/>
            </a:pPr>
            <a:r>
              <a:rPr lang="en-US" sz="2200" dirty="0"/>
              <a:t>Seeking members of advisory committee:</a:t>
            </a:r>
          </a:p>
          <a:p>
            <a:pPr marL="971550" lvl="1" indent="-285750"/>
            <a:r>
              <a:rPr lang="en-US" sz="2200" dirty="0"/>
              <a:t>Would like to engage NOAA Office of Response and Restoration (ORR) POC</a:t>
            </a:r>
          </a:p>
          <a:p>
            <a:pPr marL="971550" lvl="0" indent="-284163">
              <a:buFont typeface="Arial" panose="020B0604020202020204" pitchFamily="34" charset="0"/>
              <a:buChar char="•"/>
            </a:pPr>
            <a:r>
              <a:rPr lang="en-US" sz="2200" dirty="0"/>
              <a:t>USCG R&amp;D Center POC</a:t>
            </a:r>
          </a:p>
          <a:p>
            <a:pPr marL="971550" lvl="0" indent="-284163">
              <a:buFont typeface="Arial" panose="020B0604020202020204" pitchFamily="34" charset="0"/>
              <a:buChar char="•"/>
            </a:pPr>
            <a:r>
              <a:rPr lang="en-US" sz="2200" dirty="0"/>
              <a:t>USCG Pacific Area POC</a:t>
            </a:r>
          </a:p>
          <a:p>
            <a:pPr marL="971550" lvl="0" indent="-284163">
              <a:buFont typeface="Arial" panose="020B0604020202020204" pitchFamily="34" charset="0"/>
              <a:buChar char="•"/>
            </a:pPr>
            <a:r>
              <a:rPr lang="en-US" sz="2200" dirty="0"/>
              <a:t>USCG District 17 POC</a:t>
            </a:r>
          </a:p>
          <a:p>
            <a:pPr marL="971550" lvl="1" indent="-284163"/>
            <a:endParaRPr lang="en-US" sz="2200" dirty="0"/>
          </a:p>
          <a:p>
            <a:pPr marL="285750" indent="-285750">
              <a:buFont typeface="Arial" panose="020B0604020202020204" pitchFamily="34" charset="0"/>
              <a:buChar char="•"/>
            </a:pPr>
            <a:endParaRPr lang="en-US" sz="2200" b="1" dirty="0">
              <a:solidFill>
                <a:srgbClr val="FFFF00"/>
              </a:solidFill>
            </a:endParaRPr>
          </a:p>
          <a:p>
            <a:endParaRPr lang="en-US" dirty="0"/>
          </a:p>
        </p:txBody>
      </p:sp>
      <p:grpSp>
        <p:nvGrpSpPr>
          <p:cNvPr id="7" name="Group 6">
            <a:extLst>
              <a:ext uri="{FF2B5EF4-FFF2-40B4-BE49-F238E27FC236}">
                <a16:creationId xmlns:a16="http://schemas.microsoft.com/office/drawing/2014/main" id="{EBF81EAF-2A18-4F79-89C6-4BB77E37EB25}"/>
              </a:ext>
            </a:extLst>
          </p:cNvPr>
          <p:cNvGrpSpPr/>
          <p:nvPr/>
        </p:nvGrpSpPr>
        <p:grpSpPr>
          <a:xfrm>
            <a:off x="8063312" y="4026517"/>
            <a:ext cx="1502889" cy="1430915"/>
            <a:chOff x="2859663" y="2782192"/>
            <a:chExt cx="4069080" cy="4069080"/>
          </a:xfrm>
        </p:grpSpPr>
        <p:sp>
          <p:nvSpPr>
            <p:cNvPr id="6" name="Flowchart: Connector 5">
              <a:extLst>
                <a:ext uri="{FF2B5EF4-FFF2-40B4-BE49-F238E27FC236}">
                  <a16:creationId xmlns:a16="http://schemas.microsoft.com/office/drawing/2014/main" id="{5A0F1116-58B5-48B4-A742-0C61BCAF2781}"/>
                </a:ext>
              </a:extLst>
            </p:cNvPr>
            <p:cNvSpPr/>
            <p:nvPr/>
          </p:nvSpPr>
          <p:spPr>
            <a:xfrm>
              <a:off x="3167113" y="3080426"/>
              <a:ext cx="3454181" cy="3472613"/>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Related image">
              <a:extLst>
                <a:ext uri="{FF2B5EF4-FFF2-40B4-BE49-F238E27FC236}">
                  <a16:creationId xmlns:a16="http://schemas.microsoft.com/office/drawing/2014/main" id="{3447EE0A-1CD2-4BEF-87C2-9AA173F6BB55}"/>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59663" y="2782192"/>
              <a:ext cx="4069080" cy="4069080"/>
            </a:xfrm>
            <a:prstGeom prst="rect">
              <a:avLst/>
            </a:prstGeom>
            <a:noFill/>
            <a:ln>
              <a:noFill/>
            </a:ln>
          </p:spPr>
        </p:pic>
      </p:grpSp>
      <p:pic>
        <p:nvPicPr>
          <p:cNvPr id="12" name="Picture 11" descr="Related image">
            <a:extLst>
              <a:ext uri="{FF2B5EF4-FFF2-40B4-BE49-F238E27FC236}">
                <a16:creationId xmlns:a16="http://schemas.microsoft.com/office/drawing/2014/main" id="{E69A5013-4E0B-4F57-925E-0E068515DDD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15670" y="4198663"/>
            <a:ext cx="1302123" cy="1302123"/>
          </a:xfrm>
          <a:prstGeom prst="rect">
            <a:avLst/>
          </a:prstGeom>
          <a:noFill/>
          <a:ln>
            <a:noFill/>
          </a:ln>
        </p:spPr>
      </p:pic>
      <p:pic>
        <p:nvPicPr>
          <p:cNvPr id="13" name="Picture 12" descr="Related image">
            <a:extLst>
              <a:ext uri="{FF2B5EF4-FFF2-40B4-BE49-F238E27FC236}">
                <a16:creationId xmlns:a16="http://schemas.microsoft.com/office/drawing/2014/main" id="{BBD9969E-F198-487F-87C4-7C63512BF7CB}"/>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16147" y="4183165"/>
            <a:ext cx="1302123" cy="1302123"/>
          </a:xfrm>
          <a:prstGeom prst="rect">
            <a:avLst/>
          </a:prstGeom>
          <a:noFill/>
          <a:ln>
            <a:noFill/>
          </a:ln>
        </p:spPr>
      </p:pic>
      <p:pic>
        <p:nvPicPr>
          <p:cNvPr id="14" name="Picture 13" descr="Image result for uscg logo research and development">
            <a:extLst>
              <a:ext uri="{FF2B5EF4-FFF2-40B4-BE49-F238E27FC236}">
                <a16:creationId xmlns:a16="http://schemas.microsoft.com/office/drawing/2014/main" id="{2B4EE371-6129-4E03-B652-81F7E8FA4EF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42388" y="4200024"/>
            <a:ext cx="1302123" cy="1302123"/>
          </a:xfrm>
          <a:prstGeom prst="rect">
            <a:avLst/>
          </a:prstGeom>
          <a:noFill/>
          <a:ln>
            <a:noFill/>
          </a:ln>
        </p:spPr>
      </p:pic>
      <p:pic>
        <p:nvPicPr>
          <p:cNvPr id="18" name="Picture 17" descr="Image result for bsee logo">
            <a:extLst>
              <a:ext uri="{FF2B5EF4-FFF2-40B4-BE49-F238E27FC236}">
                <a16:creationId xmlns:a16="http://schemas.microsoft.com/office/drawing/2014/main" id="{F0A054CE-1CD0-4281-9BB3-D951FE5B74C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982140" y="4181358"/>
            <a:ext cx="1614609" cy="1127180"/>
          </a:xfrm>
          <a:prstGeom prst="rect">
            <a:avLst/>
          </a:prstGeom>
          <a:noFill/>
          <a:ln>
            <a:noFill/>
          </a:ln>
        </p:spPr>
      </p:pic>
      <p:sp>
        <p:nvSpPr>
          <p:cNvPr id="19" name="Rectangle 18">
            <a:extLst>
              <a:ext uri="{FF2B5EF4-FFF2-40B4-BE49-F238E27FC236}">
                <a16:creationId xmlns:a16="http://schemas.microsoft.com/office/drawing/2014/main" id="{115B783D-7029-4C0B-BEEB-5986AB5B27D3}"/>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24195551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88516"/>
            <a:ext cx="9072168" cy="670200"/>
          </a:xfrm>
        </p:spPr>
        <p:txBody>
          <a:bodyPr>
            <a:normAutofit/>
          </a:bodyPr>
          <a:lstStyle/>
          <a:p>
            <a:r>
              <a:rPr lang="en-US" altLang="en-US" dirty="0"/>
              <a:t>Marine IP: </a:t>
            </a:r>
            <a:r>
              <a:rPr lang="en-US" dirty="0"/>
              <a:t>Student Contributions</a:t>
            </a:r>
          </a:p>
        </p:txBody>
      </p:sp>
      <p:sp>
        <p:nvSpPr>
          <p:cNvPr id="8" name="Text Placeholder 3"/>
          <p:cNvSpPr txBox="1">
            <a:spLocks/>
          </p:cNvSpPr>
          <p:nvPr/>
        </p:nvSpPr>
        <p:spPr>
          <a:xfrm>
            <a:off x="444497" y="1442593"/>
            <a:ext cx="7901836"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2200" dirty="0"/>
              <a:t>Students did not contribute to this research</a:t>
            </a:r>
          </a:p>
          <a:p>
            <a:pPr marL="285750" indent="-285750">
              <a:buFont typeface="Arial" panose="020B0604020202020204" pitchFamily="34" charset="0"/>
              <a:buChar char="•"/>
            </a:pPr>
            <a:r>
              <a:rPr lang="en-US" sz="2200" dirty="0"/>
              <a:t>One full-time employee and one part-time employee support this project, driving cable design, build, and testing, as well as supporting data processing and analysis</a:t>
            </a:r>
          </a:p>
          <a:p>
            <a:pPr marL="285750" indent="-285750">
              <a:buFont typeface="Arial" panose="020B0604020202020204" pitchFamily="34" charset="0"/>
              <a:buChar char="•"/>
            </a:pPr>
            <a:endParaRPr lang="en-US" sz="2200" b="1" dirty="0">
              <a:solidFill>
                <a:srgbClr val="FFFF00"/>
              </a:solidFill>
            </a:endParaRPr>
          </a:p>
          <a:p>
            <a:endParaRPr lang="en-US" dirty="0"/>
          </a:p>
        </p:txBody>
      </p:sp>
      <p:sp>
        <p:nvSpPr>
          <p:cNvPr id="6" name="Rectangle 5">
            <a:extLst>
              <a:ext uri="{FF2B5EF4-FFF2-40B4-BE49-F238E27FC236}">
                <a16:creationId xmlns:a16="http://schemas.microsoft.com/office/drawing/2014/main" id="{1D4C737A-D85C-4621-BB1E-7749616D1795}"/>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27190964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04813"/>
            <a:ext cx="9072168" cy="756553"/>
          </a:xfrm>
        </p:spPr>
        <p:txBody>
          <a:bodyPr>
            <a:normAutofit/>
          </a:bodyPr>
          <a:lstStyle/>
          <a:p>
            <a:r>
              <a:rPr lang="en-US" altLang="en-US" dirty="0"/>
              <a:t>Marine IP: </a:t>
            </a:r>
            <a:r>
              <a:rPr lang="en-US" dirty="0"/>
              <a:t>Update on Transition and TRL</a:t>
            </a:r>
          </a:p>
        </p:txBody>
      </p:sp>
      <p:sp>
        <p:nvSpPr>
          <p:cNvPr id="8" name="Text Placeholder 3"/>
          <p:cNvSpPr txBox="1">
            <a:spLocks/>
          </p:cNvSpPr>
          <p:nvPr/>
        </p:nvSpPr>
        <p:spPr>
          <a:xfrm>
            <a:off x="350692" y="1209972"/>
            <a:ext cx="8033367"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200" dirty="0"/>
              <a:t>The goal of this research is the utilization of Marine IP technology to enhance situational awareness for the USCG, DHS and other agencies relating to oil released in open or ice-laden water.</a:t>
            </a:r>
          </a:p>
          <a:p>
            <a:pPr>
              <a:spcBef>
                <a:spcPts val="600"/>
              </a:spcBef>
            </a:pPr>
            <a:r>
              <a:rPr lang="en-US" sz="2200" dirty="0">
                <a:solidFill>
                  <a:srgbClr val="00B0F0"/>
                </a:solidFill>
              </a:rPr>
              <a:t>Steps to transition:</a:t>
            </a:r>
          </a:p>
          <a:p>
            <a:pPr marL="285750" indent="-285750">
              <a:spcBef>
                <a:spcPts val="600"/>
              </a:spcBef>
              <a:buFont typeface="Arial" panose="020B0604020202020204" pitchFamily="34" charset="0"/>
              <a:buChar char="•"/>
            </a:pPr>
            <a:r>
              <a:rPr lang="en-US" sz="2200" dirty="0"/>
              <a:t>Demonstration of value and effectiveness for the USCG and other stakeholders through open water and simulated ice environment testing – ADAC Year 6 research.</a:t>
            </a:r>
          </a:p>
          <a:p>
            <a:pPr marL="285750" indent="-285750">
              <a:spcBef>
                <a:spcPts val="600"/>
              </a:spcBef>
              <a:buFont typeface="Arial" panose="020B0604020202020204" pitchFamily="34" charset="0"/>
              <a:buChar char="•"/>
            </a:pPr>
            <a:r>
              <a:rPr lang="en-US" sz="2200" dirty="0"/>
              <a:t>Development of commercialized equipment, ruggedized for the Arctic environment – proposed ADAC Year 7 research.</a:t>
            </a:r>
          </a:p>
          <a:p>
            <a:pPr marL="285750" indent="-285750">
              <a:spcBef>
                <a:spcPts val="600"/>
              </a:spcBef>
              <a:buFont typeface="Arial" panose="020B0604020202020204" pitchFamily="34" charset="0"/>
              <a:buChar char="•"/>
            </a:pPr>
            <a:r>
              <a:rPr lang="en-US" sz="2200" dirty="0"/>
              <a:t>The build and deployment of multiple Marine IP cables and detection systems for use by the USCG and other spill responders</a:t>
            </a:r>
            <a:endParaRPr lang="en-US" sz="2200" b="1" dirty="0">
              <a:solidFill>
                <a:srgbClr val="FFFF00"/>
              </a:solidFill>
            </a:endParaRPr>
          </a:p>
          <a:p>
            <a:endParaRPr lang="en-US" sz="2200" dirty="0"/>
          </a:p>
        </p:txBody>
      </p:sp>
      <p:pic>
        <p:nvPicPr>
          <p:cNvPr id="10" name="Picture 9" descr="A picture containing man, person&#10;&#10;Description generated with high confidence">
            <a:extLst>
              <a:ext uri="{FF2B5EF4-FFF2-40B4-BE49-F238E27FC236}">
                <a16:creationId xmlns:a16="http://schemas.microsoft.com/office/drawing/2014/main" id="{A2B9B33D-AEE1-45D1-B4E4-C44F7473F61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936" t="276" r="17792" b="4"/>
          <a:stretch/>
        </p:blipFill>
        <p:spPr>
          <a:xfrm rot="5400000">
            <a:off x="8343501" y="2307213"/>
            <a:ext cx="2786579" cy="3052584"/>
          </a:xfrm>
          <a:prstGeom prst="rect">
            <a:avLst/>
          </a:prstGeom>
        </p:spPr>
      </p:pic>
      <p:pic>
        <p:nvPicPr>
          <p:cNvPr id="11" name="Picture 10" descr="A picture containing person, man, wall, outdoor&#10;&#10;Description generated with very high confidence">
            <a:extLst>
              <a:ext uri="{FF2B5EF4-FFF2-40B4-BE49-F238E27FC236}">
                <a16:creationId xmlns:a16="http://schemas.microsoft.com/office/drawing/2014/main" id="{F2BA1B8B-9D66-4458-B20E-2FA1D5F929F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043" t="8188" b="9872"/>
          <a:stretch/>
        </p:blipFill>
        <p:spPr>
          <a:xfrm rot="5400000">
            <a:off x="10025217" y="4682303"/>
            <a:ext cx="2352222" cy="1624994"/>
          </a:xfrm>
          <a:prstGeom prst="rect">
            <a:avLst/>
          </a:prstGeom>
        </p:spPr>
      </p:pic>
      <p:pic>
        <p:nvPicPr>
          <p:cNvPr id="12" name="Picture 11" descr="A body of water&#10;&#10;Description generated with high confidence">
            <a:extLst>
              <a:ext uri="{FF2B5EF4-FFF2-40B4-BE49-F238E27FC236}">
                <a16:creationId xmlns:a16="http://schemas.microsoft.com/office/drawing/2014/main" id="{807F12EA-C2A1-421D-88E5-219F53DC48A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00" t="21783" r="-500" b="840"/>
          <a:stretch/>
        </p:blipFill>
        <p:spPr>
          <a:xfrm>
            <a:off x="8150410" y="5313758"/>
            <a:ext cx="2172709" cy="1260882"/>
          </a:xfrm>
          <a:prstGeom prst="rect">
            <a:avLst/>
          </a:prstGeom>
        </p:spPr>
      </p:pic>
      <p:grpSp>
        <p:nvGrpSpPr>
          <p:cNvPr id="5" name="Group 4">
            <a:extLst>
              <a:ext uri="{FF2B5EF4-FFF2-40B4-BE49-F238E27FC236}">
                <a16:creationId xmlns:a16="http://schemas.microsoft.com/office/drawing/2014/main" id="{F8229221-38C8-47EA-9AEC-AA75B3ACA719}"/>
              </a:ext>
            </a:extLst>
          </p:cNvPr>
          <p:cNvGrpSpPr>
            <a:grpSpLocks noChangeAspect="1"/>
          </p:cNvGrpSpPr>
          <p:nvPr/>
        </p:nvGrpSpPr>
        <p:grpSpPr>
          <a:xfrm>
            <a:off x="9422860" y="1221910"/>
            <a:ext cx="2590965" cy="1607194"/>
            <a:chOff x="6920521" y="3216547"/>
            <a:chExt cx="4752331" cy="3317926"/>
          </a:xfrm>
        </p:grpSpPr>
        <p:pic>
          <p:nvPicPr>
            <p:cNvPr id="6" name="Picture 5" descr="A close up of a car filled with luggage&#10;&#10;Description generated with very high confidence">
              <a:extLst>
                <a:ext uri="{FF2B5EF4-FFF2-40B4-BE49-F238E27FC236}">
                  <a16:creationId xmlns:a16="http://schemas.microsoft.com/office/drawing/2014/main" id="{6A457B65-FB31-41AA-A95F-92E271011AE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3" b="6913"/>
            <a:stretch/>
          </p:blipFill>
          <p:spPr>
            <a:xfrm>
              <a:off x="6920521" y="3216547"/>
              <a:ext cx="4752331" cy="3317926"/>
            </a:xfrm>
            <a:prstGeom prst="rect">
              <a:avLst/>
            </a:prstGeom>
          </p:spPr>
        </p:pic>
        <p:sp>
          <p:nvSpPr>
            <p:cNvPr id="7" name="Rectangle: Rounded Corners 6">
              <a:extLst>
                <a:ext uri="{FF2B5EF4-FFF2-40B4-BE49-F238E27FC236}">
                  <a16:creationId xmlns:a16="http://schemas.microsoft.com/office/drawing/2014/main" id="{22AA2F03-F356-4D82-9C9E-54165D21C148}"/>
                </a:ext>
              </a:extLst>
            </p:cNvPr>
            <p:cNvSpPr/>
            <p:nvPr/>
          </p:nvSpPr>
          <p:spPr>
            <a:xfrm>
              <a:off x="6920521" y="6050165"/>
              <a:ext cx="752189" cy="364385"/>
            </a:xfrm>
            <a:prstGeom prst="round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Rectangle 13">
            <a:extLst>
              <a:ext uri="{FF2B5EF4-FFF2-40B4-BE49-F238E27FC236}">
                <a16:creationId xmlns:a16="http://schemas.microsoft.com/office/drawing/2014/main" id="{07F02065-447E-4A30-9B74-F5126F7A50D2}"/>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13887418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9"/>
            <a:ext cx="9072168" cy="756553"/>
          </a:xfrm>
        </p:spPr>
        <p:txBody>
          <a:bodyPr>
            <a:normAutofit/>
          </a:bodyPr>
          <a:lstStyle/>
          <a:p>
            <a:r>
              <a:rPr lang="en-US" altLang="en-US" dirty="0"/>
              <a:t>Marine IP: </a:t>
            </a:r>
            <a:r>
              <a:rPr lang="en-US" dirty="0"/>
              <a:t>Update on Transition and TRL</a:t>
            </a:r>
          </a:p>
        </p:txBody>
      </p:sp>
      <p:sp>
        <p:nvSpPr>
          <p:cNvPr id="8" name="Text Placeholder 3"/>
          <p:cNvSpPr txBox="1">
            <a:spLocks/>
          </p:cNvSpPr>
          <p:nvPr/>
        </p:nvSpPr>
        <p:spPr>
          <a:xfrm>
            <a:off x="401247" y="1306669"/>
            <a:ext cx="6599060" cy="413442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sz="2200" dirty="0">
                <a:solidFill>
                  <a:srgbClr val="00B0F0"/>
                </a:solidFill>
              </a:rPr>
              <a:t>Steps to transition (Cont.):</a:t>
            </a:r>
          </a:p>
          <a:p>
            <a:pPr marL="285750" indent="-285750">
              <a:spcBef>
                <a:spcPts val="600"/>
              </a:spcBef>
              <a:buFont typeface="Arial" panose="020B0604020202020204" pitchFamily="34" charset="0"/>
              <a:buChar char="•"/>
            </a:pPr>
            <a:r>
              <a:rPr lang="en-US" sz="2200" dirty="0"/>
              <a:t>Complete design parameters and engineering for applications of Marine IP with an autonomous underwater vehicle (AUV) to investigate under a solid-ice covered ocean surface.</a:t>
            </a:r>
          </a:p>
          <a:p>
            <a:pPr marL="285750" indent="-285750">
              <a:spcBef>
                <a:spcPts val="600"/>
              </a:spcBef>
              <a:buFont typeface="Arial" panose="020B0604020202020204" pitchFamily="34" charset="0"/>
              <a:buChar char="•"/>
            </a:pPr>
            <a:r>
              <a:rPr lang="en-US" sz="2200" dirty="0"/>
              <a:t>Hands-on training for USCG and spill responders</a:t>
            </a:r>
          </a:p>
          <a:p>
            <a:endParaRPr lang="en-US" sz="2200" dirty="0"/>
          </a:p>
        </p:txBody>
      </p:sp>
      <p:pic>
        <p:nvPicPr>
          <p:cNvPr id="13" name="Content Placeholder 4" descr="A person standing in front of a computer&#10;&#10;Description generated with high confidence">
            <a:extLst>
              <a:ext uri="{FF2B5EF4-FFF2-40B4-BE49-F238E27FC236}">
                <a16:creationId xmlns:a16="http://schemas.microsoft.com/office/drawing/2014/main" id="{C98F825F-D627-41EF-815A-545AEB40265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302" t="986" r="11517" b="1"/>
          <a:stretch/>
        </p:blipFill>
        <p:spPr>
          <a:xfrm>
            <a:off x="7065560" y="2289029"/>
            <a:ext cx="4612225" cy="3285687"/>
          </a:xfrm>
          <a:prstGeom prst="rect">
            <a:avLst/>
          </a:prstGeom>
        </p:spPr>
      </p:pic>
      <p:sp>
        <p:nvSpPr>
          <p:cNvPr id="7" name="Rectangle 6">
            <a:extLst>
              <a:ext uri="{FF2B5EF4-FFF2-40B4-BE49-F238E27FC236}">
                <a16:creationId xmlns:a16="http://schemas.microsoft.com/office/drawing/2014/main" id="{DCE87651-BC24-4A0A-98D5-AD6F991F8EAF}"/>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2438913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92" y="417339"/>
            <a:ext cx="9072168" cy="756553"/>
          </a:xfrm>
        </p:spPr>
        <p:txBody>
          <a:bodyPr>
            <a:normAutofit/>
          </a:bodyPr>
          <a:lstStyle/>
          <a:p>
            <a:r>
              <a:rPr lang="en-US" altLang="en-US" dirty="0"/>
              <a:t>Marine IP: </a:t>
            </a:r>
            <a:r>
              <a:rPr lang="en-US" dirty="0"/>
              <a:t>Questions?</a:t>
            </a:r>
          </a:p>
        </p:txBody>
      </p:sp>
      <p:sp>
        <p:nvSpPr>
          <p:cNvPr id="9" name="Rectangle 8">
            <a:extLst>
              <a:ext uri="{FF2B5EF4-FFF2-40B4-BE49-F238E27FC236}">
                <a16:creationId xmlns:a16="http://schemas.microsoft.com/office/drawing/2014/main" id="{DE3DA553-60F5-4A71-B274-954D7135B316}"/>
              </a:ext>
            </a:extLst>
          </p:cNvPr>
          <p:cNvSpPr/>
          <p:nvPr/>
        </p:nvSpPr>
        <p:spPr>
          <a:xfrm>
            <a:off x="1032930" y="1935786"/>
            <a:ext cx="4845030" cy="2754600"/>
          </a:xfrm>
          <a:prstGeom prst="rect">
            <a:avLst/>
          </a:prstGeom>
        </p:spPr>
        <p:txBody>
          <a:bodyPr vert="horz" lIns="91440" tIns="45720" rIns="91440" bIns="45720" rtlCol="0">
            <a:normAutofit/>
          </a:bodyPr>
          <a:lstStyle/>
          <a:p>
            <a:pPr marL="228600" indent="-228600">
              <a:spcBef>
                <a:spcPts val="200"/>
              </a:spcBef>
              <a:buFont typeface="Arial" panose="020B0604020202020204" pitchFamily="34" charset="0"/>
              <a:buChar char="•"/>
            </a:pPr>
            <a:r>
              <a:rPr lang="en-US" sz="2800" dirty="0">
                <a:latin typeface="Franklin Gothic Book" panose="020B0503020102020204" pitchFamily="34" charset="0"/>
              </a:rPr>
              <a:t>Feedback…</a:t>
            </a:r>
          </a:p>
          <a:p>
            <a:pPr marL="228600" indent="-228600">
              <a:spcBef>
                <a:spcPts val="200"/>
              </a:spcBef>
              <a:buFont typeface="Arial" panose="020B0604020202020204" pitchFamily="34" charset="0"/>
              <a:buChar char="•"/>
            </a:pPr>
            <a:r>
              <a:rPr lang="en-US" sz="2800" dirty="0">
                <a:latin typeface="Franklin Gothic Book" panose="020B0503020102020204" pitchFamily="34" charset="0"/>
              </a:rPr>
              <a:t>What are we missing?</a:t>
            </a:r>
          </a:p>
          <a:p>
            <a:pPr marL="228600" indent="-228600">
              <a:spcBef>
                <a:spcPts val="200"/>
              </a:spcBef>
              <a:buFont typeface="Arial" panose="020B0604020202020204" pitchFamily="34" charset="0"/>
              <a:buChar char="•"/>
            </a:pPr>
            <a:r>
              <a:rPr lang="en-US" sz="2800" dirty="0">
                <a:latin typeface="Franklin Gothic Book" panose="020B0503020102020204" pitchFamily="34" charset="0"/>
              </a:rPr>
              <a:t>What can we improve?</a:t>
            </a:r>
          </a:p>
          <a:p>
            <a:pPr marL="228600" indent="-228600">
              <a:spcBef>
                <a:spcPts val="200"/>
              </a:spcBef>
              <a:buFont typeface="Arial" panose="020B0604020202020204" pitchFamily="34" charset="0"/>
              <a:buChar char="•"/>
            </a:pPr>
            <a:r>
              <a:rPr lang="en-US" sz="2800" dirty="0">
                <a:latin typeface="Franklin Gothic Book" panose="020B0503020102020204" pitchFamily="34" charset="0"/>
              </a:rPr>
              <a:t>Who should we connect with to improve odds of research success?</a:t>
            </a:r>
          </a:p>
        </p:txBody>
      </p:sp>
      <p:pic>
        <p:nvPicPr>
          <p:cNvPr id="4" name="Picture 3" descr="A group of people posing for a picture in the snow&#10;&#10;Description automatically generated">
            <a:extLst>
              <a:ext uri="{FF2B5EF4-FFF2-40B4-BE49-F238E27FC236}">
                <a16:creationId xmlns:a16="http://schemas.microsoft.com/office/drawing/2014/main" id="{407BA096-18FA-4E08-9155-B338621F6F3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683" t="18060" r="31684" b="1986"/>
          <a:stretch/>
        </p:blipFill>
        <p:spPr>
          <a:xfrm>
            <a:off x="6450496" y="578991"/>
            <a:ext cx="4845030" cy="4906693"/>
          </a:xfrm>
          <a:prstGeom prst="rect">
            <a:avLst/>
          </a:prstGeom>
        </p:spPr>
      </p:pic>
      <p:sp>
        <p:nvSpPr>
          <p:cNvPr id="11" name="TextBox 10">
            <a:extLst>
              <a:ext uri="{FF2B5EF4-FFF2-40B4-BE49-F238E27FC236}">
                <a16:creationId xmlns:a16="http://schemas.microsoft.com/office/drawing/2014/main" id="{7B41CCDC-2412-43C2-BD9B-2CE04EA16850}"/>
              </a:ext>
            </a:extLst>
          </p:cNvPr>
          <p:cNvSpPr txBox="1"/>
          <p:nvPr/>
        </p:nvSpPr>
        <p:spPr>
          <a:xfrm>
            <a:off x="6341316" y="5485684"/>
            <a:ext cx="5744667" cy="1200329"/>
          </a:xfrm>
          <a:prstGeom prst="rect">
            <a:avLst/>
          </a:prstGeom>
          <a:noFill/>
        </p:spPr>
        <p:txBody>
          <a:bodyPr wrap="square" rtlCol="0">
            <a:spAutoFit/>
          </a:bodyPr>
          <a:lstStyle/>
          <a:p>
            <a:r>
              <a:rPr lang="en-US" dirty="0">
                <a:solidFill>
                  <a:schemeClr val="bg1">
                    <a:lumMod val="25000"/>
                    <a:lumOff val="75000"/>
                  </a:schemeClr>
                </a:solidFill>
                <a:latin typeface="Franklin Gothic Book" panose="020B0503020102020204" pitchFamily="34" charset="0"/>
              </a:rPr>
              <a:t>Project team at CRREL during baseline testing.</a:t>
            </a:r>
          </a:p>
          <a:p>
            <a:r>
              <a:rPr lang="en-US" dirty="0">
                <a:solidFill>
                  <a:schemeClr val="bg1">
                    <a:lumMod val="25000"/>
                    <a:lumOff val="75000"/>
                  </a:schemeClr>
                </a:solidFill>
                <a:latin typeface="Franklin Gothic Book" panose="020B0503020102020204" pitchFamily="34" charset="0"/>
              </a:rPr>
              <a:t>From L to R: Karin Messenger (USCG), Scott Socolofsky (TA&amp;M), Dana </a:t>
            </a:r>
            <a:r>
              <a:rPr lang="en-US" dirty="0" err="1">
                <a:solidFill>
                  <a:schemeClr val="bg1">
                    <a:lumMod val="25000"/>
                    <a:lumOff val="75000"/>
                  </a:schemeClr>
                </a:solidFill>
                <a:latin typeface="Franklin Gothic Book" panose="020B0503020102020204" pitchFamily="34" charset="0"/>
              </a:rPr>
              <a:t>Tulis</a:t>
            </a:r>
            <a:r>
              <a:rPr lang="en-US" dirty="0">
                <a:solidFill>
                  <a:schemeClr val="bg1">
                    <a:lumMod val="25000"/>
                    <a:lumOff val="75000"/>
                  </a:schemeClr>
                </a:solidFill>
                <a:latin typeface="Franklin Gothic Book" panose="020B0503020102020204" pitchFamily="34" charset="0"/>
              </a:rPr>
              <a:t> (USCG), Alexander Balsley (USCG R&amp;D), Kari Walker (Marine IP), Nathan Lamie (CRREL)</a:t>
            </a:r>
          </a:p>
        </p:txBody>
      </p:sp>
      <p:sp>
        <p:nvSpPr>
          <p:cNvPr id="10" name="Rectangle 9">
            <a:extLst>
              <a:ext uri="{FF2B5EF4-FFF2-40B4-BE49-F238E27FC236}">
                <a16:creationId xmlns:a16="http://schemas.microsoft.com/office/drawing/2014/main" id="{B424F40F-23C8-439A-A3E2-50A093C8A0A5}"/>
              </a:ext>
            </a:extLst>
          </p:cNvPr>
          <p:cNvSpPr/>
          <p:nvPr/>
        </p:nvSpPr>
        <p:spPr>
          <a:xfrm>
            <a:off x="837094" y="44890"/>
            <a:ext cx="2980816"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Annual Meeting:  14 May 2020</a:t>
            </a:r>
          </a:p>
        </p:txBody>
      </p:sp>
    </p:spTree>
    <p:extLst>
      <p:ext uri="{BB962C8B-B14F-4D97-AF65-F5344CB8AC3E}">
        <p14:creationId xmlns:p14="http://schemas.microsoft.com/office/powerpoint/2010/main" val="748507346"/>
      </p:ext>
    </p:extLst>
  </p:cSld>
  <p:clrMapOvr>
    <a:masterClrMapping/>
  </p:clrMapOvr>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13267</TotalTime>
  <Words>2546</Words>
  <Application>Microsoft Office PowerPoint</Application>
  <PresentationFormat>Widescreen</PresentationFormat>
  <Paragraphs>354</Paragraphs>
  <Slides>35</Slides>
  <Notes>33</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vt:lpstr>
      <vt:lpstr>Calibri</vt:lpstr>
      <vt:lpstr>Franklin Gothic Book</vt:lpstr>
      <vt:lpstr>Symbol</vt:lpstr>
      <vt:lpstr>Times New Roman</vt:lpstr>
      <vt:lpstr>Wingdings</vt:lpstr>
      <vt:lpstr>Office Theme</vt:lpstr>
      <vt:lpstr>ADAC Annual Meeting Marine Induced Polarization - Detection and Mapping of Oil Under Ice</vt:lpstr>
      <vt:lpstr>ADAC Project: Marine Induced Polarization Methods for the Detection and Mapping of Oil in an Arctic Marine Oil Spill - Including Investigation of Oil Within and Under Broken Ice Fields</vt:lpstr>
      <vt:lpstr>Marine IP: Project Description and Baseline</vt:lpstr>
      <vt:lpstr>Marine IP: Method</vt:lpstr>
      <vt:lpstr>Marine IP: Method</vt:lpstr>
      <vt:lpstr>Marine IP: Method</vt:lpstr>
      <vt:lpstr>Marine IP: Method</vt:lpstr>
      <vt:lpstr>Marine IP: Method</vt:lpstr>
      <vt:lpstr>Marine IP: Method</vt:lpstr>
      <vt:lpstr>Marine IP: Method</vt:lpstr>
      <vt:lpstr>Marine IP: Method</vt:lpstr>
      <vt:lpstr>Marine IP: Method</vt:lpstr>
      <vt:lpstr>Marine IP: Method</vt:lpstr>
      <vt:lpstr>Marine IP: Method</vt:lpstr>
      <vt:lpstr>Marine IP: Method</vt:lpstr>
      <vt:lpstr>Marine IP: Progress on Research </vt:lpstr>
      <vt:lpstr>Marine IP: Progress on Research </vt:lpstr>
      <vt:lpstr>Marine IP: Progress on Research </vt:lpstr>
      <vt:lpstr>Marine IP: Progress on Research Objectives</vt:lpstr>
      <vt:lpstr>Marine IP: Progress on Milestones</vt:lpstr>
      <vt:lpstr>Marine IP: Progress on Milestones</vt:lpstr>
      <vt:lpstr>Marine IP: Progress on Milestones</vt:lpstr>
      <vt:lpstr>Marine IP: Progress on Milestones</vt:lpstr>
      <vt:lpstr>Marine IP: Progress on Milestones</vt:lpstr>
      <vt:lpstr>Marine IP: Progress on Milestones</vt:lpstr>
      <vt:lpstr>Marine IP: Progress on Milestones</vt:lpstr>
      <vt:lpstr>Marine IP: Progress on Metrics</vt:lpstr>
      <vt:lpstr>Marine IP: Progress on Metrics</vt:lpstr>
      <vt:lpstr>Marine IP: Progress on Outcomes/Outputs</vt:lpstr>
      <vt:lpstr>Marine IP: Progress on Outcomes/Outputs (Cont.)</vt:lpstr>
      <vt:lpstr>Marine IP: Update on feedback from Project Champion and other engagements</vt:lpstr>
      <vt:lpstr>Marine IP: Student Contributions</vt:lpstr>
      <vt:lpstr>Marine IP: Update on Transition and TRL</vt:lpstr>
      <vt:lpstr>Marine IP: Update on Transition and TRL</vt:lpstr>
      <vt:lpstr>Marine IP: Questions?</vt:lpstr>
    </vt:vector>
  </TitlesOfParts>
  <Company>Univeristy of Alaska Anchorage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Jeffrey A Kee</dc:creator>
  <cp:lastModifiedBy>Jeffrey A Kee</cp:lastModifiedBy>
  <cp:revision>277</cp:revision>
  <cp:lastPrinted>2018-08-30T21:44:35Z</cp:lastPrinted>
  <dcterms:created xsi:type="dcterms:W3CDTF">2018-01-03T22:04:18Z</dcterms:created>
  <dcterms:modified xsi:type="dcterms:W3CDTF">2020-05-12T19:13:47Z</dcterms:modified>
</cp:coreProperties>
</file>